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04" r:id="rId5"/>
  </p:sldMasterIdLst>
  <p:notesMasterIdLst>
    <p:notesMasterId r:id="rId24"/>
  </p:notesMasterIdLst>
  <p:sldIdLst>
    <p:sldId id="256" r:id="rId6"/>
    <p:sldId id="632" r:id="rId7"/>
    <p:sldId id="633" r:id="rId8"/>
    <p:sldId id="635" r:id="rId9"/>
    <p:sldId id="634" r:id="rId10"/>
    <p:sldId id="636" r:id="rId11"/>
    <p:sldId id="637" r:id="rId12"/>
    <p:sldId id="638" r:id="rId13"/>
    <p:sldId id="641" r:id="rId14"/>
    <p:sldId id="642" r:id="rId15"/>
    <p:sldId id="640" r:id="rId16"/>
    <p:sldId id="643" r:id="rId17"/>
    <p:sldId id="644" r:id="rId18"/>
    <p:sldId id="645" r:id="rId19"/>
    <p:sldId id="646" r:id="rId20"/>
    <p:sldId id="647" r:id="rId21"/>
    <p:sldId id="648" r:id="rId22"/>
    <p:sldId id="649" r:id="rId23"/>
  </p:sldIdLst>
  <p:sldSz cx="12192000" cy="6858000"/>
  <p:notesSz cx="6669088" cy="9926638"/>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Georgia" panose="02040502050405020303" pitchFamily="18" charset="0"/>
      <p:regular r:id="rId31"/>
      <p:bold r:id="rId32"/>
      <p:italic r:id="rId33"/>
      <p:boldItalic r:id="rId34"/>
    </p:embeddedFont>
    <p:embeddedFont>
      <p:font typeface="Nunito ExtraBold" pitchFamily="2" charset="0"/>
      <p:bold r:id="rId35"/>
      <p:boldItalic r:id="rId36"/>
    </p:embeddedFont>
    <p:embeddedFont>
      <p:font typeface="Open Sans Light" panose="020B0306030504020204" pitchFamily="34" charset="0"/>
      <p:regular r:id="rId37"/>
      <p:italic r:id="rId38"/>
    </p:embeddedFont>
    <p:embeddedFont>
      <p:font typeface="Roboto" panose="02000000000000000000" pitchFamily="2" charset="0"/>
      <p:regular r:id="rId39"/>
      <p:bold r:id="rId40"/>
      <p:italic r:id="rId41"/>
      <p:boldItalic r:id="rId42"/>
    </p:embeddedFont>
  </p:embeddedFontLst>
  <p:defaultTextStyle>
    <a:lvl1pPr defTabSz="402303">
      <a:defRPr sz="1643">
        <a:uFill>
          <a:solidFill/>
        </a:uFill>
        <a:latin typeface="Calibri"/>
        <a:ea typeface="Calibri"/>
        <a:cs typeface="Calibri"/>
        <a:sym typeface="Calibri"/>
      </a:defRPr>
    </a:lvl1pPr>
    <a:lvl2pPr indent="201153" defTabSz="402303">
      <a:defRPr sz="1643">
        <a:uFill>
          <a:solidFill/>
        </a:uFill>
        <a:latin typeface="Calibri"/>
        <a:ea typeface="Calibri"/>
        <a:cs typeface="Calibri"/>
        <a:sym typeface="Calibri"/>
      </a:defRPr>
    </a:lvl2pPr>
    <a:lvl3pPr indent="402303" defTabSz="402303">
      <a:defRPr sz="1643">
        <a:uFill>
          <a:solidFill/>
        </a:uFill>
        <a:latin typeface="Calibri"/>
        <a:ea typeface="Calibri"/>
        <a:cs typeface="Calibri"/>
        <a:sym typeface="Calibri"/>
      </a:defRPr>
    </a:lvl3pPr>
    <a:lvl4pPr indent="603456" defTabSz="402303">
      <a:defRPr sz="1643">
        <a:uFill>
          <a:solidFill/>
        </a:uFill>
        <a:latin typeface="Calibri"/>
        <a:ea typeface="Calibri"/>
        <a:cs typeface="Calibri"/>
        <a:sym typeface="Calibri"/>
      </a:defRPr>
    </a:lvl4pPr>
    <a:lvl5pPr indent="804609" defTabSz="402303">
      <a:defRPr sz="1643">
        <a:uFill>
          <a:solidFill/>
        </a:uFill>
        <a:latin typeface="Calibri"/>
        <a:ea typeface="Calibri"/>
        <a:cs typeface="Calibri"/>
        <a:sym typeface="Calibri"/>
      </a:defRPr>
    </a:lvl5pPr>
    <a:lvl6pPr indent="1005761" defTabSz="402303">
      <a:defRPr sz="1643">
        <a:uFill>
          <a:solidFill/>
        </a:uFill>
        <a:latin typeface="Calibri"/>
        <a:ea typeface="Calibri"/>
        <a:cs typeface="Calibri"/>
        <a:sym typeface="Calibri"/>
      </a:defRPr>
    </a:lvl6pPr>
    <a:lvl7pPr indent="1206913" defTabSz="402303">
      <a:defRPr sz="1643">
        <a:uFill>
          <a:solidFill/>
        </a:uFill>
        <a:latin typeface="Calibri"/>
        <a:ea typeface="Calibri"/>
        <a:cs typeface="Calibri"/>
        <a:sym typeface="Calibri"/>
      </a:defRPr>
    </a:lvl7pPr>
    <a:lvl8pPr indent="1408066" defTabSz="402303">
      <a:defRPr sz="1643">
        <a:uFill>
          <a:solidFill/>
        </a:uFill>
        <a:latin typeface="Calibri"/>
        <a:ea typeface="Calibri"/>
        <a:cs typeface="Calibri"/>
        <a:sym typeface="Calibri"/>
      </a:defRPr>
    </a:lvl8pPr>
    <a:lvl9pPr indent="1609217" defTabSz="402303">
      <a:defRPr sz="1643">
        <a:uFill>
          <a:solidFill/>
        </a:uFill>
        <a:latin typeface="Calibri"/>
        <a:ea typeface="Calibri"/>
        <a:cs typeface="Calibri"/>
        <a:sym typeface="Calibri"/>
      </a:defRPr>
    </a:lvl9pPr>
  </p:defaultTextStyle>
  <p:extLst>
    <p:ext uri="{EFAFB233-063F-42B5-8137-9DF3F51BA10A}">
      <p15:sldGuideLst xmlns:p15="http://schemas.microsoft.com/office/powerpoint/2012/main">
        <p15:guide id="1" orient="horz" pos="1298" userDrawn="1">
          <p15:clr>
            <a:srgbClr val="A4A3A4"/>
          </p15:clr>
        </p15:guide>
        <p15:guide id="2" pos="597" userDrawn="1">
          <p15:clr>
            <a:srgbClr val="A4A3A4"/>
          </p15:clr>
        </p15:guide>
      </p15:sldGuideLst>
    </p:ext>
    <p:ext uri="{2D200454-40CA-4A62-9FC3-DE9A4176ACB9}">
      <p15:notesGuideLst xmlns:p15="http://schemas.microsoft.com/office/powerpoint/2012/main">
        <p15:guide id="1" orient="horz" pos="3374" userDrawn="1">
          <p15:clr>
            <a:srgbClr val="A4A3A4"/>
          </p15:clr>
        </p15:guide>
        <p15:guide id="2" pos="20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Cathro" initials="LC" lastIdx="17" clrIdx="0">
    <p:extLst>
      <p:ext uri="{19B8F6BF-5375-455C-9EA6-DF929625EA0E}">
        <p15:presenceInfo xmlns:p15="http://schemas.microsoft.com/office/powerpoint/2012/main" userId="S::Louise.Cathro@imcworldwide.com::e7e7870a-db1e-4b9b-9155-d824432f44bc" providerId="AD"/>
      </p:ext>
    </p:extLst>
  </p:cmAuthor>
  <p:cmAuthor id="2" name="Emma Wootton" initials="EW" lastIdx="15" clrIdx="1">
    <p:extLst>
      <p:ext uri="{19B8F6BF-5375-455C-9EA6-DF929625EA0E}">
        <p15:presenceInfo xmlns:p15="http://schemas.microsoft.com/office/powerpoint/2012/main" userId="Emma Wootton" providerId="None"/>
      </p:ext>
    </p:extLst>
  </p:cmAuthor>
  <p:cmAuthor id="3" name="Ben Walker" initials="BW" lastIdx="6" clrIdx="2">
    <p:extLst>
      <p:ext uri="{19B8F6BF-5375-455C-9EA6-DF929625EA0E}">
        <p15:presenceInfo xmlns:p15="http://schemas.microsoft.com/office/powerpoint/2012/main" userId="S::Ben.Walker@imcworldwide.com::ab4ce14f-4e53-4217-813a-3b3e75579d9a" providerId="AD"/>
      </p:ext>
    </p:extLst>
  </p:cmAuthor>
  <p:cmAuthor id="4" name="Emma Wootton" initials="EW [2]" lastIdx="1" clrIdx="3">
    <p:extLst>
      <p:ext uri="{19B8F6BF-5375-455C-9EA6-DF929625EA0E}">
        <p15:presenceInfo xmlns:p15="http://schemas.microsoft.com/office/powerpoint/2012/main" userId="S::Emma.Wootton@imcworldwide.com::5f4f4067-795c-427a-8524-887e5b667e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9E"/>
    <a:srgbClr val="0093CA"/>
    <a:srgbClr val="58595B"/>
    <a:srgbClr val="C77649"/>
    <a:srgbClr val="A5D05B"/>
    <a:srgbClr val="D5E9B1"/>
    <a:srgbClr val="BEDD87"/>
    <a:srgbClr val="FFFFFF"/>
    <a:srgbClr val="79DCFF"/>
    <a:srgbClr val="C5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249" autoAdjust="0"/>
  </p:normalViewPr>
  <p:slideViewPr>
    <p:cSldViewPr snapToGrid="0">
      <p:cViewPr varScale="1">
        <p:scale>
          <a:sx n="68" d="100"/>
          <a:sy n="68" d="100"/>
        </p:scale>
        <p:origin x="486" y="66"/>
      </p:cViewPr>
      <p:guideLst>
        <p:guide orient="horz" pos="1298"/>
        <p:guide pos="59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374"/>
        <p:guide pos="208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36AB1-0BF8-442A-B22E-7B44E118B6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29B1C8A5-6195-4BCD-8B22-09139BBC21FA}">
      <dgm:prSet phldrT="[Text]" custT="1"/>
      <dgm:spPr>
        <a:solidFill>
          <a:srgbClr val="A5D05B"/>
        </a:solidFill>
      </dgm:spPr>
      <dgm:t>
        <a:bodyPr/>
        <a:lstStyle/>
        <a:p>
          <a:r>
            <a:rPr lang="en-GB" sz="2400" dirty="0">
              <a:latin typeface="Roboto" panose="02000000000000000000" pitchFamily="2" charset="0"/>
              <a:ea typeface="Roboto" panose="02000000000000000000" pitchFamily="2" charset="0"/>
              <a:cs typeface="Roboto" panose="02000000000000000000" pitchFamily="2" charset="0"/>
            </a:rPr>
            <a:t>Clean      </a:t>
          </a:r>
        </a:p>
        <a:p>
          <a:r>
            <a:rPr lang="en-GB" sz="2000" dirty="0">
              <a:latin typeface="Roboto" panose="02000000000000000000" pitchFamily="2" charset="0"/>
              <a:ea typeface="Roboto" panose="02000000000000000000" pitchFamily="2" charset="0"/>
              <a:cs typeface="Roboto" panose="02000000000000000000" pitchFamily="2" charset="0"/>
            </a:rPr>
            <a:t>(low carbon)</a:t>
          </a:r>
        </a:p>
      </dgm:t>
    </dgm:pt>
    <dgm:pt modelId="{3A00DC87-3F80-4AE5-B1D3-57BA2E7D703B}" type="parTrans" cxnId="{7B3F9171-BCB6-4590-A132-EDF16B5F87B8}">
      <dgm:prSet/>
      <dgm:spPr/>
      <dgm:t>
        <a:bodyPr/>
        <a:lstStyle/>
        <a:p>
          <a:endParaRPr lang="en-GB"/>
        </a:p>
      </dgm:t>
    </dgm:pt>
    <dgm:pt modelId="{92C7445B-3112-4340-980D-C5A91F2987E3}" type="sibTrans" cxnId="{7B3F9171-BCB6-4590-A132-EDF16B5F87B8}">
      <dgm:prSet/>
      <dgm:spPr/>
      <dgm:t>
        <a:bodyPr/>
        <a:lstStyle/>
        <a:p>
          <a:endParaRPr lang="en-GB"/>
        </a:p>
      </dgm:t>
    </dgm:pt>
    <dgm:pt modelId="{DE01485A-D08E-4D82-AE0C-35E44C5D29DB}">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Typical fuel consumption</a:t>
          </a:r>
        </a:p>
      </dgm:t>
    </dgm:pt>
    <dgm:pt modelId="{32BF7725-1FB9-4345-8269-E699A50F68A4}" type="parTrans" cxnId="{FB650FC1-2010-4194-A246-74DFA77A930B}">
      <dgm:prSet/>
      <dgm:spPr/>
      <dgm:t>
        <a:bodyPr/>
        <a:lstStyle/>
        <a:p>
          <a:endParaRPr lang="en-GB"/>
        </a:p>
      </dgm:t>
    </dgm:pt>
    <dgm:pt modelId="{9541C7F6-E456-459A-B716-E76CB315DA8C}" type="sibTrans" cxnId="{FB650FC1-2010-4194-A246-74DFA77A930B}">
      <dgm:prSet/>
      <dgm:spPr/>
      <dgm:t>
        <a:bodyPr/>
        <a:lstStyle/>
        <a:p>
          <a:endParaRPr lang="en-GB"/>
        </a:p>
      </dgm:t>
    </dgm:pt>
    <dgm:pt modelId="{53B95022-1AB9-4ACE-B885-D156334F6495}">
      <dgm:prSet phldrT="[Text]" custT="1"/>
      <dgm:spPr>
        <a:solidFill>
          <a:srgbClr val="C77649"/>
        </a:solidFill>
      </dgm:spPr>
      <dgm:t>
        <a:bodyPr/>
        <a:lstStyle/>
        <a:p>
          <a:r>
            <a:rPr lang="en-GB" sz="2400" dirty="0">
              <a:latin typeface="Roboto" panose="02000000000000000000" pitchFamily="2" charset="0"/>
              <a:ea typeface="Roboto" panose="02000000000000000000" pitchFamily="2" charset="0"/>
              <a:cs typeface="Roboto" panose="02000000000000000000" pitchFamily="2" charset="0"/>
            </a:rPr>
            <a:t>Affordable</a:t>
          </a:r>
        </a:p>
      </dgm:t>
    </dgm:pt>
    <dgm:pt modelId="{1868C056-26E0-4E72-AF97-081EBA2F3CBE}" type="parTrans" cxnId="{65BAE695-CAC6-4DDD-B5A3-2F58A02AB513}">
      <dgm:prSet/>
      <dgm:spPr/>
      <dgm:t>
        <a:bodyPr/>
        <a:lstStyle/>
        <a:p>
          <a:endParaRPr lang="en-GB"/>
        </a:p>
      </dgm:t>
    </dgm:pt>
    <dgm:pt modelId="{02B46612-C802-429B-9242-7FCA019CBA68}" type="sibTrans" cxnId="{65BAE695-CAC6-4DDD-B5A3-2F58A02AB513}">
      <dgm:prSet/>
      <dgm:spPr/>
      <dgm:t>
        <a:bodyPr/>
        <a:lstStyle/>
        <a:p>
          <a:endParaRPr lang="en-GB"/>
        </a:p>
      </dgm:t>
    </dgm:pt>
    <dgm:pt modelId="{C96163CB-166C-4623-9E15-923B3C3B524F}">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Fare satisfaction levels</a:t>
          </a:r>
        </a:p>
      </dgm:t>
    </dgm:pt>
    <dgm:pt modelId="{AE6FC9BF-1E61-45F6-AF11-2EDDFB7F1360}" type="parTrans" cxnId="{540DD9A7-8A2C-467F-B29F-18FC2D71DD1D}">
      <dgm:prSet/>
      <dgm:spPr/>
      <dgm:t>
        <a:bodyPr/>
        <a:lstStyle/>
        <a:p>
          <a:endParaRPr lang="en-GB"/>
        </a:p>
      </dgm:t>
    </dgm:pt>
    <dgm:pt modelId="{F79D4398-6224-4890-9346-DFE503F61693}" type="sibTrans" cxnId="{540DD9A7-8A2C-467F-B29F-18FC2D71DD1D}">
      <dgm:prSet/>
      <dgm:spPr/>
      <dgm:t>
        <a:bodyPr/>
        <a:lstStyle/>
        <a:p>
          <a:endParaRPr lang="en-GB"/>
        </a:p>
      </dgm:t>
    </dgm:pt>
    <dgm:pt modelId="{9D3C5C46-ECED-4F53-B4FD-7AC069FFC5D2}">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Priorities for improvement</a:t>
          </a:r>
        </a:p>
      </dgm:t>
    </dgm:pt>
    <dgm:pt modelId="{301BCFA2-FD22-43C3-ADFF-81FFBD3A6A7F}" type="parTrans" cxnId="{700CDD0C-0EE3-44EC-9E9B-1BD3DFF7AD20}">
      <dgm:prSet/>
      <dgm:spPr/>
      <dgm:t>
        <a:bodyPr/>
        <a:lstStyle/>
        <a:p>
          <a:endParaRPr lang="en-GB"/>
        </a:p>
      </dgm:t>
    </dgm:pt>
    <dgm:pt modelId="{F0136FE7-1DE7-4566-8245-C298800D7168}" type="sibTrans" cxnId="{700CDD0C-0EE3-44EC-9E9B-1BD3DFF7AD20}">
      <dgm:prSet/>
      <dgm:spPr/>
      <dgm:t>
        <a:bodyPr/>
        <a:lstStyle/>
        <a:p>
          <a:endParaRPr lang="en-GB"/>
        </a:p>
      </dgm:t>
    </dgm:pt>
    <dgm:pt modelId="{FD98DD44-BD32-40B3-99DD-E96D16268D8E}">
      <dgm:prSet phldrT="[Text]" custT="1"/>
      <dgm:spPr>
        <a:solidFill>
          <a:srgbClr val="58595B"/>
        </a:solidFill>
      </dgm:spPr>
      <dgm:t>
        <a:bodyPr/>
        <a:lstStyle/>
        <a:p>
          <a:r>
            <a:rPr lang="en-GB" sz="2400" dirty="0">
              <a:latin typeface="Roboto" panose="02000000000000000000" pitchFamily="2" charset="0"/>
              <a:ea typeface="Roboto" panose="02000000000000000000" pitchFamily="2" charset="0"/>
              <a:cs typeface="Roboto" panose="02000000000000000000" pitchFamily="2" charset="0"/>
            </a:rPr>
            <a:t>Safe</a:t>
          </a:r>
        </a:p>
      </dgm:t>
    </dgm:pt>
    <dgm:pt modelId="{553907E1-C462-48D9-9961-D84A2C0C8588}" type="parTrans" cxnId="{BB9D5261-98FB-45AE-B51C-EDBCD7E01737}">
      <dgm:prSet/>
      <dgm:spPr/>
      <dgm:t>
        <a:bodyPr/>
        <a:lstStyle/>
        <a:p>
          <a:endParaRPr lang="en-GB"/>
        </a:p>
      </dgm:t>
    </dgm:pt>
    <dgm:pt modelId="{02ABDDF8-7744-47B5-9856-DA6B5FF305A4}" type="sibTrans" cxnId="{BB9D5261-98FB-45AE-B51C-EDBCD7E01737}">
      <dgm:prSet/>
      <dgm:spPr/>
      <dgm:t>
        <a:bodyPr/>
        <a:lstStyle/>
        <a:p>
          <a:endParaRPr lang="en-GB"/>
        </a:p>
      </dgm:t>
    </dgm:pt>
    <dgm:pt modelId="{811F4EEA-644C-4F1E-82EA-0D88415A9592}">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Vehicle types &amp; ages</a:t>
          </a:r>
        </a:p>
      </dgm:t>
    </dgm:pt>
    <dgm:pt modelId="{9E8EBE85-BCAC-4E68-94AC-C8725A064A78}" type="parTrans" cxnId="{5F75CD39-9394-4721-B536-2E854F7294D1}">
      <dgm:prSet/>
      <dgm:spPr/>
      <dgm:t>
        <a:bodyPr/>
        <a:lstStyle/>
        <a:p>
          <a:endParaRPr lang="en-GB"/>
        </a:p>
      </dgm:t>
    </dgm:pt>
    <dgm:pt modelId="{1CA0B365-0204-49B9-A732-EED6A77896E8}" type="sibTrans" cxnId="{5F75CD39-9394-4721-B536-2E854F7294D1}">
      <dgm:prSet/>
      <dgm:spPr/>
      <dgm:t>
        <a:bodyPr/>
        <a:lstStyle/>
        <a:p>
          <a:endParaRPr lang="en-GB"/>
        </a:p>
      </dgm:t>
    </dgm:pt>
    <dgm:pt modelId="{52875B8E-553C-4934-B70B-A69211A17C74}">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Experience of women</a:t>
          </a:r>
        </a:p>
      </dgm:t>
    </dgm:pt>
    <dgm:pt modelId="{973ED3B4-1251-4EEA-8810-E6D964D47A94}" type="parTrans" cxnId="{CC95200C-95C6-4FAF-A8EE-996FEB561DF1}">
      <dgm:prSet/>
      <dgm:spPr/>
      <dgm:t>
        <a:bodyPr/>
        <a:lstStyle/>
        <a:p>
          <a:endParaRPr lang="en-GB"/>
        </a:p>
      </dgm:t>
    </dgm:pt>
    <dgm:pt modelId="{6A80BA59-D821-44EE-99D5-CE0007BA4CC5}" type="sibTrans" cxnId="{CC95200C-95C6-4FAF-A8EE-996FEB561DF1}">
      <dgm:prSet/>
      <dgm:spPr/>
      <dgm:t>
        <a:bodyPr/>
        <a:lstStyle/>
        <a:p>
          <a:endParaRPr lang="en-GB"/>
        </a:p>
      </dgm:t>
    </dgm:pt>
    <dgm:pt modelId="{625ECE8E-7988-4BF8-A2F6-C0D1D23A6EDC}">
      <dgm:prSet custT="1"/>
      <dgm:spPr/>
      <dgm:t>
        <a:bodyPr/>
        <a:lstStyle/>
        <a:p>
          <a:r>
            <a:rPr lang="en-GB" sz="2400" dirty="0">
              <a:latin typeface="Roboto" panose="02000000000000000000" pitchFamily="2" charset="0"/>
              <a:ea typeface="Roboto" panose="02000000000000000000" pitchFamily="2" charset="0"/>
              <a:cs typeface="Roboto" panose="02000000000000000000" pitchFamily="2" charset="0"/>
            </a:rPr>
            <a:t>Efficient</a:t>
          </a:r>
        </a:p>
        <a:p>
          <a:r>
            <a:rPr lang="en-GB" sz="2000" dirty="0">
              <a:latin typeface="Roboto" panose="02000000000000000000" pitchFamily="2" charset="0"/>
              <a:ea typeface="Roboto" panose="02000000000000000000" pitchFamily="2" charset="0"/>
              <a:cs typeface="Roboto" panose="02000000000000000000" pitchFamily="2" charset="0"/>
            </a:rPr>
            <a:t>(operational)</a:t>
          </a:r>
        </a:p>
      </dgm:t>
    </dgm:pt>
    <dgm:pt modelId="{60A3D317-C8BD-4E5B-A5A4-655934A1A9A7}" type="parTrans" cxnId="{3F04BC49-1A18-475D-A2E4-B1A61BDC2776}">
      <dgm:prSet/>
      <dgm:spPr/>
      <dgm:t>
        <a:bodyPr/>
        <a:lstStyle/>
        <a:p>
          <a:endParaRPr lang="en-GB"/>
        </a:p>
      </dgm:t>
    </dgm:pt>
    <dgm:pt modelId="{71ED9C7E-4E4D-4DD0-99FC-E2F92C1CB4C2}" type="sibTrans" cxnId="{3F04BC49-1A18-475D-A2E4-B1A61BDC2776}">
      <dgm:prSet/>
      <dgm:spPr/>
      <dgm:t>
        <a:bodyPr/>
        <a:lstStyle/>
        <a:p>
          <a:endParaRPr lang="en-GB"/>
        </a:p>
      </dgm:t>
    </dgm:pt>
    <dgm:pt modelId="{BE2DB05C-C638-4B35-B6BC-D47D383C19FA}">
      <dgm:prSe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Regulatory framework and enforcement</a:t>
          </a:r>
        </a:p>
      </dgm:t>
    </dgm:pt>
    <dgm:pt modelId="{E2BD5F20-639F-4B28-9BD7-96E83D43B652}" type="parTrans" cxnId="{A97E8F5E-39D6-4711-8330-6D815366C8A8}">
      <dgm:prSet/>
      <dgm:spPr/>
      <dgm:t>
        <a:bodyPr/>
        <a:lstStyle/>
        <a:p>
          <a:endParaRPr lang="en-GB"/>
        </a:p>
      </dgm:t>
    </dgm:pt>
    <dgm:pt modelId="{1D543F66-8567-4D4C-A3CA-0AF4631BF686}" type="sibTrans" cxnId="{A97E8F5E-39D6-4711-8330-6D815366C8A8}">
      <dgm:prSet/>
      <dgm:spPr/>
      <dgm:t>
        <a:bodyPr/>
        <a:lstStyle/>
        <a:p>
          <a:endParaRPr lang="en-GB"/>
        </a:p>
      </dgm:t>
    </dgm:pt>
    <dgm:pt modelId="{2439C7B0-6AFA-40CE-9F56-996EDD2B43BE}">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Estimated emissions</a:t>
          </a:r>
        </a:p>
      </dgm:t>
    </dgm:pt>
    <dgm:pt modelId="{6C2D1814-64A7-45B6-9156-DA16411269F4}" type="parTrans" cxnId="{4389BB66-A767-44C6-8785-CD65D295D67F}">
      <dgm:prSet/>
      <dgm:spPr/>
      <dgm:t>
        <a:bodyPr/>
        <a:lstStyle/>
        <a:p>
          <a:endParaRPr lang="en-GB"/>
        </a:p>
      </dgm:t>
    </dgm:pt>
    <dgm:pt modelId="{F738BC18-8E57-4B0C-80C5-ACBDB80B0F52}" type="sibTrans" cxnId="{4389BB66-A767-44C6-8785-CD65D295D67F}">
      <dgm:prSet/>
      <dgm:spPr/>
      <dgm:t>
        <a:bodyPr/>
        <a:lstStyle/>
        <a:p>
          <a:endParaRPr lang="en-GB"/>
        </a:p>
      </dgm:t>
    </dgm:pt>
    <dgm:pt modelId="{EC30802C-C2AB-4C20-A0A6-677164491B64}">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Information on maintenance practices</a:t>
          </a:r>
        </a:p>
      </dgm:t>
    </dgm:pt>
    <dgm:pt modelId="{839B828D-E7D5-4863-9A5C-71F2063E3576}" type="parTrans" cxnId="{DD10C367-CFC3-4A1C-9E5A-5C749E8E19EE}">
      <dgm:prSet/>
      <dgm:spPr/>
      <dgm:t>
        <a:bodyPr/>
        <a:lstStyle/>
        <a:p>
          <a:endParaRPr lang="en-GB"/>
        </a:p>
      </dgm:t>
    </dgm:pt>
    <dgm:pt modelId="{BF8F8C83-CC7D-4D70-8558-422FB980D5AF}" type="sibTrans" cxnId="{DD10C367-CFC3-4A1C-9E5A-5C749E8E19EE}">
      <dgm:prSet/>
      <dgm:spPr/>
      <dgm:t>
        <a:bodyPr/>
        <a:lstStyle/>
        <a:p>
          <a:endParaRPr lang="en-GB"/>
        </a:p>
      </dgm:t>
    </dgm:pt>
    <dgm:pt modelId="{797D6A65-348F-4EDA-8307-FC5CBB47D745}">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Experience of women</a:t>
          </a:r>
        </a:p>
      </dgm:t>
    </dgm:pt>
    <dgm:pt modelId="{332DB8A3-126E-448C-A361-B8B3D9E46853}" type="parTrans" cxnId="{CD7E4639-3B7E-4E90-9AFA-5C82DC022D00}">
      <dgm:prSet/>
      <dgm:spPr/>
      <dgm:t>
        <a:bodyPr/>
        <a:lstStyle/>
        <a:p>
          <a:endParaRPr lang="en-GB"/>
        </a:p>
      </dgm:t>
    </dgm:pt>
    <dgm:pt modelId="{722E340B-F9DE-4C8E-AFF2-B6C05F35835A}" type="sibTrans" cxnId="{CD7E4639-3B7E-4E90-9AFA-5C82DC022D00}">
      <dgm:prSet/>
      <dgm:spPr/>
      <dgm:t>
        <a:bodyPr/>
        <a:lstStyle/>
        <a:p>
          <a:endParaRPr lang="en-GB"/>
        </a:p>
      </dgm:t>
    </dgm:pt>
    <dgm:pt modelId="{362E1927-61C3-4865-ADDB-F750F9BDE501}">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Needs of specific user groups</a:t>
          </a:r>
        </a:p>
      </dgm:t>
    </dgm:pt>
    <dgm:pt modelId="{AB392AF3-47EA-4672-9C5D-921DB8764B5C}" type="parTrans" cxnId="{E746F8D0-353A-4059-BA64-B1A9145E8C39}">
      <dgm:prSet/>
      <dgm:spPr/>
      <dgm:t>
        <a:bodyPr/>
        <a:lstStyle/>
        <a:p>
          <a:endParaRPr lang="en-GB"/>
        </a:p>
      </dgm:t>
    </dgm:pt>
    <dgm:pt modelId="{8F977DF5-2331-4E53-BA97-7E841F2D3013}" type="sibTrans" cxnId="{E746F8D0-353A-4059-BA64-B1A9145E8C39}">
      <dgm:prSet/>
      <dgm:spPr/>
      <dgm:t>
        <a:bodyPr/>
        <a:lstStyle/>
        <a:p>
          <a:endParaRPr lang="en-GB"/>
        </a:p>
      </dgm:t>
    </dgm:pt>
    <dgm:pt modelId="{ECF0AFF2-DF2F-40F6-824B-7EC00042E173}">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Implications of operational practices</a:t>
          </a:r>
        </a:p>
      </dgm:t>
    </dgm:pt>
    <dgm:pt modelId="{2CA6E975-F1BC-44AA-84D3-6E9FB9118BEB}" type="parTrans" cxnId="{998AFB3E-0758-4CDE-B663-DDE0DE7FD2E9}">
      <dgm:prSet/>
      <dgm:spPr/>
      <dgm:t>
        <a:bodyPr/>
        <a:lstStyle/>
        <a:p>
          <a:endParaRPr lang="en-GB"/>
        </a:p>
      </dgm:t>
    </dgm:pt>
    <dgm:pt modelId="{2AFB6D64-FC45-43D4-B65D-F564031D7EED}" type="sibTrans" cxnId="{998AFB3E-0758-4CDE-B663-DDE0DE7FD2E9}">
      <dgm:prSet/>
      <dgm:spPr/>
      <dgm:t>
        <a:bodyPr/>
        <a:lstStyle/>
        <a:p>
          <a:endParaRPr lang="en-GB"/>
        </a:p>
      </dgm:t>
    </dgm:pt>
    <dgm:pt modelId="{6A3B17CE-BA09-4A28-BEF9-0198B4F9A284}">
      <dgm:prSe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Organisational and operational models and remuneration of staff</a:t>
          </a:r>
        </a:p>
      </dgm:t>
    </dgm:pt>
    <dgm:pt modelId="{CBD07EBD-58A6-4D07-A4A2-A88EA91D19DA}" type="parTrans" cxnId="{4169F89D-ED2F-44D1-8924-0FF96AB67FBA}">
      <dgm:prSet/>
      <dgm:spPr/>
      <dgm:t>
        <a:bodyPr/>
        <a:lstStyle/>
        <a:p>
          <a:endParaRPr lang="en-GB"/>
        </a:p>
      </dgm:t>
    </dgm:pt>
    <dgm:pt modelId="{C37908B8-1C28-4D1A-BF2E-8F6632A8841F}" type="sibTrans" cxnId="{4169F89D-ED2F-44D1-8924-0FF96AB67FBA}">
      <dgm:prSet/>
      <dgm:spPr/>
      <dgm:t>
        <a:bodyPr/>
        <a:lstStyle/>
        <a:p>
          <a:endParaRPr lang="en-GB"/>
        </a:p>
      </dgm:t>
    </dgm:pt>
    <dgm:pt modelId="{2F012494-0881-47B3-A03E-183F5C0C4980}" type="pres">
      <dgm:prSet presAssocID="{FEC36AB1-0BF8-442A-B22E-7B44E118B6A5}" presName="Name0" presStyleCnt="0">
        <dgm:presLayoutVars>
          <dgm:dir/>
          <dgm:animLvl val="lvl"/>
          <dgm:resizeHandles val="exact"/>
        </dgm:presLayoutVars>
      </dgm:prSet>
      <dgm:spPr/>
    </dgm:pt>
    <dgm:pt modelId="{57412056-5CDF-4D9E-AF99-37D14AB00B32}" type="pres">
      <dgm:prSet presAssocID="{29B1C8A5-6195-4BCD-8B22-09139BBC21FA}" presName="linNode" presStyleCnt="0"/>
      <dgm:spPr/>
    </dgm:pt>
    <dgm:pt modelId="{0497526B-DB0C-4973-869D-C8FC29A70A29}" type="pres">
      <dgm:prSet presAssocID="{29B1C8A5-6195-4BCD-8B22-09139BBC21FA}" presName="parentText" presStyleLbl="node1" presStyleIdx="0" presStyleCnt="4">
        <dgm:presLayoutVars>
          <dgm:chMax val="1"/>
          <dgm:bulletEnabled val="1"/>
        </dgm:presLayoutVars>
      </dgm:prSet>
      <dgm:spPr/>
    </dgm:pt>
    <dgm:pt modelId="{1E5AA0D5-851F-463A-92C9-C7422A0B964A}" type="pres">
      <dgm:prSet presAssocID="{29B1C8A5-6195-4BCD-8B22-09139BBC21FA}" presName="descendantText" presStyleLbl="alignAccFollowNode1" presStyleIdx="0" presStyleCnt="4">
        <dgm:presLayoutVars>
          <dgm:bulletEnabled val="1"/>
        </dgm:presLayoutVars>
      </dgm:prSet>
      <dgm:spPr/>
    </dgm:pt>
    <dgm:pt modelId="{43FE4662-103E-40FE-8E40-96A5D5C37204}" type="pres">
      <dgm:prSet presAssocID="{92C7445B-3112-4340-980D-C5A91F2987E3}" presName="sp" presStyleCnt="0"/>
      <dgm:spPr/>
    </dgm:pt>
    <dgm:pt modelId="{71365379-47C7-444C-A399-763D005C9E8D}" type="pres">
      <dgm:prSet presAssocID="{53B95022-1AB9-4ACE-B885-D156334F6495}" presName="linNode" presStyleCnt="0"/>
      <dgm:spPr/>
    </dgm:pt>
    <dgm:pt modelId="{936C5B7B-B459-428D-B0BC-9BA16985B488}" type="pres">
      <dgm:prSet presAssocID="{53B95022-1AB9-4ACE-B885-D156334F6495}" presName="parentText" presStyleLbl="node1" presStyleIdx="1" presStyleCnt="4">
        <dgm:presLayoutVars>
          <dgm:chMax val="1"/>
          <dgm:bulletEnabled val="1"/>
        </dgm:presLayoutVars>
      </dgm:prSet>
      <dgm:spPr/>
    </dgm:pt>
    <dgm:pt modelId="{DCE619D4-8D6A-43E9-8870-971BCC6429C0}" type="pres">
      <dgm:prSet presAssocID="{53B95022-1AB9-4ACE-B885-D156334F6495}" presName="descendantText" presStyleLbl="alignAccFollowNode1" presStyleIdx="1" presStyleCnt="4">
        <dgm:presLayoutVars>
          <dgm:bulletEnabled val="1"/>
        </dgm:presLayoutVars>
      </dgm:prSet>
      <dgm:spPr/>
    </dgm:pt>
    <dgm:pt modelId="{A6964EE0-6D46-4EF8-8EA7-91F5F0E15D40}" type="pres">
      <dgm:prSet presAssocID="{02B46612-C802-429B-9242-7FCA019CBA68}" presName="sp" presStyleCnt="0"/>
      <dgm:spPr/>
    </dgm:pt>
    <dgm:pt modelId="{20C05919-8270-43AB-AD39-7463A649DFF1}" type="pres">
      <dgm:prSet presAssocID="{FD98DD44-BD32-40B3-99DD-E96D16268D8E}" presName="linNode" presStyleCnt="0"/>
      <dgm:spPr/>
    </dgm:pt>
    <dgm:pt modelId="{F321C15E-B819-495A-95A3-BB3C7E040757}" type="pres">
      <dgm:prSet presAssocID="{FD98DD44-BD32-40B3-99DD-E96D16268D8E}" presName="parentText" presStyleLbl="node1" presStyleIdx="2" presStyleCnt="4">
        <dgm:presLayoutVars>
          <dgm:chMax val="1"/>
          <dgm:bulletEnabled val="1"/>
        </dgm:presLayoutVars>
      </dgm:prSet>
      <dgm:spPr/>
    </dgm:pt>
    <dgm:pt modelId="{F9116606-AF2E-4BC9-9D8E-2435BB775F25}" type="pres">
      <dgm:prSet presAssocID="{FD98DD44-BD32-40B3-99DD-E96D16268D8E}" presName="descendantText" presStyleLbl="alignAccFollowNode1" presStyleIdx="2" presStyleCnt="4">
        <dgm:presLayoutVars>
          <dgm:bulletEnabled val="1"/>
        </dgm:presLayoutVars>
      </dgm:prSet>
      <dgm:spPr/>
    </dgm:pt>
    <dgm:pt modelId="{507E151C-8AF0-4F9E-87B6-CED6182547F0}" type="pres">
      <dgm:prSet presAssocID="{02ABDDF8-7744-47B5-9856-DA6B5FF305A4}" presName="sp" presStyleCnt="0"/>
      <dgm:spPr/>
    </dgm:pt>
    <dgm:pt modelId="{8CA8C129-93B1-415E-87A7-7A52472E3D56}" type="pres">
      <dgm:prSet presAssocID="{625ECE8E-7988-4BF8-A2F6-C0D1D23A6EDC}" presName="linNode" presStyleCnt="0"/>
      <dgm:spPr/>
    </dgm:pt>
    <dgm:pt modelId="{C9D4E2D7-8D80-4687-9CA2-2453E7F54A17}" type="pres">
      <dgm:prSet presAssocID="{625ECE8E-7988-4BF8-A2F6-C0D1D23A6EDC}" presName="parentText" presStyleLbl="node1" presStyleIdx="3" presStyleCnt="4">
        <dgm:presLayoutVars>
          <dgm:chMax val="1"/>
          <dgm:bulletEnabled val="1"/>
        </dgm:presLayoutVars>
      </dgm:prSet>
      <dgm:spPr/>
    </dgm:pt>
    <dgm:pt modelId="{CE9E8914-48E1-4622-B700-68CCE1C0A672}" type="pres">
      <dgm:prSet presAssocID="{625ECE8E-7988-4BF8-A2F6-C0D1D23A6EDC}" presName="descendantText" presStyleLbl="alignAccFollowNode1" presStyleIdx="3" presStyleCnt="4">
        <dgm:presLayoutVars>
          <dgm:bulletEnabled val="1"/>
        </dgm:presLayoutVars>
      </dgm:prSet>
      <dgm:spPr/>
    </dgm:pt>
  </dgm:ptLst>
  <dgm:cxnLst>
    <dgm:cxn modelId="{ACC7BA0B-5EE8-4DEA-B9E7-A2C6D9D81F03}" type="presOf" srcId="{BE2DB05C-C638-4B35-B6BC-D47D383C19FA}" destId="{CE9E8914-48E1-4622-B700-68CCE1C0A672}" srcOrd="0" destOrd="0" presId="urn:microsoft.com/office/officeart/2005/8/layout/vList5"/>
    <dgm:cxn modelId="{CC95200C-95C6-4FAF-A8EE-996FEB561DF1}" srcId="{FD98DD44-BD32-40B3-99DD-E96D16268D8E}" destId="{52875B8E-553C-4934-B70B-A69211A17C74}" srcOrd="2" destOrd="0" parTransId="{973ED3B4-1251-4EEA-8810-E6D964D47A94}" sibTransId="{6A80BA59-D821-44EE-99D5-CE0007BA4CC5}"/>
    <dgm:cxn modelId="{700CDD0C-0EE3-44EC-9E9B-1BD3DFF7AD20}" srcId="{53B95022-1AB9-4ACE-B885-D156334F6495}" destId="{9D3C5C46-ECED-4F53-B4FD-7AC069FFC5D2}" srcOrd="3" destOrd="0" parTransId="{301BCFA2-FD22-43C3-ADFF-81FFBD3A6A7F}" sibTransId="{F0136FE7-1DE7-4566-8245-C298800D7168}"/>
    <dgm:cxn modelId="{36B3D513-E3E5-4691-A3B3-E89EF36DCAB7}" type="presOf" srcId="{625ECE8E-7988-4BF8-A2F6-C0D1D23A6EDC}" destId="{C9D4E2D7-8D80-4687-9CA2-2453E7F54A17}" srcOrd="0" destOrd="0" presId="urn:microsoft.com/office/officeart/2005/8/layout/vList5"/>
    <dgm:cxn modelId="{1DD3EE27-635D-4BCC-A26A-148FC9D66B57}" type="presOf" srcId="{2439C7B0-6AFA-40CE-9F56-996EDD2B43BE}" destId="{1E5AA0D5-851F-463A-92C9-C7422A0B964A}" srcOrd="0" destOrd="1" presId="urn:microsoft.com/office/officeart/2005/8/layout/vList5"/>
    <dgm:cxn modelId="{431A3134-328A-4CE1-928C-F10E5026B764}" type="presOf" srcId="{C96163CB-166C-4623-9E15-923B3C3B524F}" destId="{DCE619D4-8D6A-43E9-8870-971BCC6429C0}" srcOrd="0" destOrd="0" presId="urn:microsoft.com/office/officeart/2005/8/layout/vList5"/>
    <dgm:cxn modelId="{CD7E4639-3B7E-4E90-9AFA-5C82DC022D00}" srcId="{53B95022-1AB9-4ACE-B885-D156334F6495}" destId="{797D6A65-348F-4EDA-8307-FC5CBB47D745}" srcOrd="2" destOrd="0" parTransId="{332DB8A3-126E-448C-A361-B8B3D9E46853}" sibTransId="{722E340B-F9DE-4C8E-AFF2-B6C05F35835A}"/>
    <dgm:cxn modelId="{5F75CD39-9394-4721-B536-2E854F7294D1}" srcId="{FD98DD44-BD32-40B3-99DD-E96D16268D8E}" destId="{811F4EEA-644C-4F1E-82EA-0D88415A9592}" srcOrd="0" destOrd="0" parTransId="{9E8EBE85-BCAC-4E68-94AC-C8725A064A78}" sibTransId="{1CA0B365-0204-49B9-A732-EED6A77896E8}"/>
    <dgm:cxn modelId="{96CA183D-A2F4-49A3-BE14-511E4E1E6BE4}" type="presOf" srcId="{29B1C8A5-6195-4BCD-8B22-09139BBC21FA}" destId="{0497526B-DB0C-4973-869D-C8FC29A70A29}" srcOrd="0" destOrd="0" presId="urn:microsoft.com/office/officeart/2005/8/layout/vList5"/>
    <dgm:cxn modelId="{998AFB3E-0758-4CDE-B663-DDE0DE7FD2E9}" srcId="{FD98DD44-BD32-40B3-99DD-E96D16268D8E}" destId="{ECF0AFF2-DF2F-40F6-824B-7EC00042E173}" srcOrd="1" destOrd="0" parTransId="{2CA6E975-F1BC-44AA-84D3-6E9FB9118BEB}" sibTransId="{2AFB6D64-FC45-43D4-B65D-F564031D7EED}"/>
    <dgm:cxn modelId="{A97E8F5E-39D6-4711-8330-6D815366C8A8}" srcId="{625ECE8E-7988-4BF8-A2F6-C0D1D23A6EDC}" destId="{BE2DB05C-C638-4B35-B6BC-D47D383C19FA}" srcOrd="0" destOrd="0" parTransId="{E2BD5F20-639F-4B28-9BD7-96E83D43B652}" sibTransId="{1D543F66-8567-4D4C-A3CA-0AF4631BF686}"/>
    <dgm:cxn modelId="{BB9D5261-98FB-45AE-B51C-EDBCD7E01737}" srcId="{FEC36AB1-0BF8-442A-B22E-7B44E118B6A5}" destId="{FD98DD44-BD32-40B3-99DD-E96D16268D8E}" srcOrd="2" destOrd="0" parTransId="{553907E1-C462-48D9-9961-D84A2C0C8588}" sibTransId="{02ABDDF8-7744-47B5-9856-DA6B5FF305A4}"/>
    <dgm:cxn modelId="{4389BB66-A767-44C6-8785-CD65D295D67F}" srcId="{29B1C8A5-6195-4BCD-8B22-09139BBC21FA}" destId="{2439C7B0-6AFA-40CE-9F56-996EDD2B43BE}" srcOrd="1" destOrd="0" parTransId="{6C2D1814-64A7-45B6-9156-DA16411269F4}" sibTransId="{F738BC18-8E57-4B0C-80C5-ACBDB80B0F52}"/>
    <dgm:cxn modelId="{DD10C367-CFC3-4A1C-9E5A-5C749E8E19EE}" srcId="{29B1C8A5-6195-4BCD-8B22-09139BBC21FA}" destId="{EC30802C-C2AB-4C20-A0A6-677164491B64}" srcOrd="2" destOrd="0" parTransId="{839B828D-E7D5-4863-9A5C-71F2063E3576}" sibTransId="{BF8F8C83-CC7D-4D70-8558-422FB980D5AF}"/>
    <dgm:cxn modelId="{3F04BC49-1A18-475D-A2E4-B1A61BDC2776}" srcId="{FEC36AB1-0BF8-442A-B22E-7B44E118B6A5}" destId="{625ECE8E-7988-4BF8-A2F6-C0D1D23A6EDC}" srcOrd="3" destOrd="0" parTransId="{60A3D317-C8BD-4E5B-A5A4-655934A1A9A7}" sibTransId="{71ED9C7E-4E4D-4DD0-99FC-E2F92C1CB4C2}"/>
    <dgm:cxn modelId="{7B3F9171-BCB6-4590-A132-EDF16B5F87B8}" srcId="{FEC36AB1-0BF8-442A-B22E-7B44E118B6A5}" destId="{29B1C8A5-6195-4BCD-8B22-09139BBC21FA}" srcOrd="0" destOrd="0" parTransId="{3A00DC87-3F80-4AE5-B1D3-57BA2E7D703B}" sibTransId="{92C7445B-3112-4340-980D-C5A91F2987E3}"/>
    <dgm:cxn modelId="{819E107E-A1EB-4F37-893A-B13EAAA841DF}" type="presOf" srcId="{6A3B17CE-BA09-4A28-BEF9-0198B4F9A284}" destId="{CE9E8914-48E1-4622-B700-68CCE1C0A672}" srcOrd="0" destOrd="1" presId="urn:microsoft.com/office/officeart/2005/8/layout/vList5"/>
    <dgm:cxn modelId="{1E195B8F-E3F2-4953-83BE-41D1D20E2859}" type="presOf" srcId="{9D3C5C46-ECED-4F53-B4FD-7AC069FFC5D2}" destId="{DCE619D4-8D6A-43E9-8870-971BCC6429C0}" srcOrd="0" destOrd="3" presId="urn:microsoft.com/office/officeart/2005/8/layout/vList5"/>
    <dgm:cxn modelId="{65BAE695-CAC6-4DDD-B5A3-2F58A02AB513}" srcId="{FEC36AB1-0BF8-442A-B22E-7B44E118B6A5}" destId="{53B95022-1AB9-4ACE-B885-D156334F6495}" srcOrd="1" destOrd="0" parTransId="{1868C056-26E0-4E72-AF97-081EBA2F3CBE}" sibTransId="{02B46612-C802-429B-9242-7FCA019CBA68}"/>
    <dgm:cxn modelId="{4169F89D-ED2F-44D1-8924-0FF96AB67FBA}" srcId="{625ECE8E-7988-4BF8-A2F6-C0D1D23A6EDC}" destId="{6A3B17CE-BA09-4A28-BEF9-0198B4F9A284}" srcOrd="1" destOrd="0" parTransId="{CBD07EBD-58A6-4D07-A4A2-A88EA91D19DA}" sibTransId="{C37908B8-1C28-4D1A-BF2E-8F6632A8841F}"/>
    <dgm:cxn modelId="{540DD9A7-8A2C-467F-B29F-18FC2D71DD1D}" srcId="{53B95022-1AB9-4ACE-B885-D156334F6495}" destId="{C96163CB-166C-4623-9E15-923B3C3B524F}" srcOrd="0" destOrd="0" parTransId="{AE6FC9BF-1E61-45F6-AF11-2EDDFB7F1360}" sibTransId="{F79D4398-6224-4890-9346-DFE503F61693}"/>
    <dgm:cxn modelId="{2BE1E9A9-287A-48F2-9E60-2C93CD96B840}" type="presOf" srcId="{797D6A65-348F-4EDA-8307-FC5CBB47D745}" destId="{DCE619D4-8D6A-43E9-8870-971BCC6429C0}" srcOrd="0" destOrd="2" presId="urn:microsoft.com/office/officeart/2005/8/layout/vList5"/>
    <dgm:cxn modelId="{E092C3B7-2BCC-4C04-8F2F-C2EF00CC947E}" type="presOf" srcId="{FEC36AB1-0BF8-442A-B22E-7B44E118B6A5}" destId="{2F012494-0881-47B3-A03E-183F5C0C4980}" srcOrd="0" destOrd="0" presId="urn:microsoft.com/office/officeart/2005/8/layout/vList5"/>
    <dgm:cxn modelId="{824AE1B8-5813-4DF7-B7F0-F263DBB8829B}" type="presOf" srcId="{DE01485A-D08E-4D82-AE0C-35E44C5D29DB}" destId="{1E5AA0D5-851F-463A-92C9-C7422A0B964A}" srcOrd="0" destOrd="0" presId="urn:microsoft.com/office/officeart/2005/8/layout/vList5"/>
    <dgm:cxn modelId="{FB650FC1-2010-4194-A246-74DFA77A930B}" srcId="{29B1C8A5-6195-4BCD-8B22-09139BBC21FA}" destId="{DE01485A-D08E-4D82-AE0C-35E44C5D29DB}" srcOrd="0" destOrd="0" parTransId="{32BF7725-1FB9-4345-8269-E699A50F68A4}" sibTransId="{9541C7F6-E456-459A-B716-E76CB315DA8C}"/>
    <dgm:cxn modelId="{484F82C7-1E74-4399-9754-AFF0B8173D37}" type="presOf" srcId="{EC30802C-C2AB-4C20-A0A6-677164491B64}" destId="{1E5AA0D5-851F-463A-92C9-C7422A0B964A}" srcOrd="0" destOrd="2" presId="urn:microsoft.com/office/officeart/2005/8/layout/vList5"/>
    <dgm:cxn modelId="{E746F8D0-353A-4059-BA64-B1A9145E8C39}" srcId="{53B95022-1AB9-4ACE-B885-D156334F6495}" destId="{362E1927-61C3-4865-ADDB-F750F9BDE501}" srcOrd="1" destOrd="0" parTransId="{AB392AF3-47EA-4672-9C5D-921DB8764B5C}" sibTransId="{8F977DF5-2331-4E53-BA97-7E841F2D3013}"/>
    <dgm:cxn modelId="{970FE2D2-656F-4A2A-9413-B08672B895E0}" type="presOf" srcId="{ECF0AFF2-DF2F-40F6-824B-7EC00042E173}" destId="{F9116606-AF2E-4BC9-9D8E-2435BB775F25}" srcOrd="0" destOrd="1" presId="urn:microsoft.com/office/officeart/2005/8/layout/vList5"/>
    <dgm:cxn modelId="{570004D4-00FE-4686-9C15-FE3B7AFC2B2F}" type="presOf" srcId="{52875B8E-553C-4934-B70B-A69211A17C74}" destId="{F9116606-AF2E-4BC9-9D8E-2435BB775F25}" srcOrd="0" destOrd="2" presId="urn:microsoft.com/office/officeart/2005/8/layout/vList5"/>
    <dgm:cxn modelId="{F23E5EDA-673F-4FF7-B5FD-1FC5F979EA1A}" type="presOf" srcId="{FD98DD44-BD32-40B3-99DD-E96D16268D8E}" destId="{F321C15E-B819-495A-95A3-BB3C7E040757}" srcOrd="0" destOrd="0" presId="urn:microsoft.com/office/officeart/2005/8/layout/vList5"/>
    <dgm:cxn modelId="{05B72BF9-B037-4FD5-8CD6-5EE421407190}" type="presOf" srcId="{53B95022-1AB9-4ACE-B885-D156334F6495}" destId="{936C5B7B-B459-428D-B0BC-9BA16985B488}" srcOrd="0" destOrd="0" presId="urn:microsoft.com/office/officeart/2005/8/layout/vList5"/>
    <dgm:cxn modelId="{DFD280FB-60A0-466B-94D3-DF447B3DF074}" type="presOf" srcId="{362E1927-61C3-4865-ADDB-F750F9BDE501}" destId="{DCE619D4-8D6A-43E9-8870-971BCC6429C0}" srcOrd="0" destOrd="1" presId="urn:microsoft.com/office/officeart/2005/8/layout/vList5"/>
    <dgm:cxn modelId="{23A3F5FC-00E8-4385-8DDA-335EBFCF23EF}" type="presOf" srcId="{811F4EEA-644C-4F1E-82EA-0D88415A9592}" destId="{F9116606-AF2E-4BC9-9D8E-2435BB775F25}" srcOrd="0" destOrd="0" presId="urn:microsoft.com/office/officeart/2005/8/layout/vList5"/>
    <dgm:cxn modelId="{D06A5F31-A490-4D52-A88E-7327598E7B73}" type="presParOf" srcId="{2F012494-0881-47B3-A03E-183F5C0C4980}" destId="{57412056-5CDF-4D9E-AF99-37D14AB00B32}" srcOrd="0" destOrd="0" presId="urn:microsoft.com/office/officeart/2005/8/layout/vList5"/>
    <dgm:cxn modelId="{6A00EE64-777D-4B1B-9387-BCCA552479D9}" type="presParOf" srcId="{57412056-5CDF-4D9E-AF99-37D14AB00B32}" destId="{0497526B-DB0C-4973-869D-C8FC29A70A29}" srcOrd="0" destOrd="0" presId="urn:microsoft.com/office/officeart/2005/8/layout/vList5"/>
    <dgm:cxn modelId="{B913F1DF-1FD3-4EED-8909-C2B36A46A5BB}" type="presParOf" srcId="{57412056-5CDF-4D9E-AF99-37D14AB00B32}" destId="{1E5AA0D5-851F-463A-92C9-C7422A0B964A}" srcOrd="1" destOrd="0" presId="urn:microsoft.com/office/officeart/2005/8/layout/vList5"/>
    <dgm:cxn modelId="{4C055BB3-BC52-4BC7-9A4B-6FAD5DC6AEA2}" type="presParOf" srcId="{2F012494-0881-47B3-A03E-183F5C0C4980}" destId="{43FE4662-103E-40FE-8E40-96A5D5C37204}" srcOrd="1" destOrd="0" presId="urn:microsoft.com/office/officeart/2005/8/layout/vList5"/>
    <dgm:cxn modelId="{E39A0A70-D794-434C-BDF4-41C9BFDE57B4}" type="presParOf" srcId="{2F012494-0881-47B3-A03E-183F5C0C4980}" destId="{71365379-47C7-444C-A399-763D005C9E8D}" srcOrd="2" destOrd="0" presId="urn:microsoft.com/office/officeart/2005/8/layout/vList5"/>
    <dgm:cxn modelId="{4F41D032-9CEC-40CE-B2E0-43599ECB3F76}" type="presParOf" srcId="{71365379-47C7-444C-A399-763D005C9E8D}" destId="{936C5B7B-B459-428D-B0BC-9BA16985B488}" srcOrd="0" destOrd="0" presId="urn:microsoft.com/office/officeart/2005/8/layout/vList5"/>
    <dgm:cxn modelId="{EF5FC77F-4B81-48EA-AE84-601AE2144814}" type="presParOf" srcId="{71365379-47C7-444C-A399-763D005C9E8D}" destId="{DCE619D4-8D6A-43E9-8870-971BCC6429C0}" srcOrd="1" destOrd="0" presId="urn:microsoft.com/office/officeart/2005/8/layout/vList5"/>
    <dgm:cxn modelId="{DFB678CE-7E2E-4583-A71B-DEB51AD292B5}" type="presParOf" srcId="{2F012494-0881-47B3-A03E-183F5C0C4980}" destId="{A6964EE0-6D46-4EF8-8EA7-91F5F0E15D40}" srcOrd="3" destOrd="0" presId="urn:microsoft.com/office/officeart/2005/8/layout/vList5"/>
    <dgm:cxn modelId="{12094537-3C6B-45E7-A9C4-DD55D6F5396D}" type="presParOf" srcId="{2F012494-0881-47B3-A03E-183F5C0C4980}" destId="{20C05919-8270-43AB-AD39-7463A649DFF1}" srcOrd="4" destOrd="0" presId="urn:microsoft.com/office/officeart/2005/8/layout/vList5"/>
    <dgm:cxn modelId="{1818AE06-FF55-43B6-8D04-0AA67CF51063}" type="presParOf" srcId="{20C05919-8270-43AB-AD39-7463A649DFF1}" destId="{F321C15E-B819-495A-95A3-BB3C7E040757}" srcOrd="0" destOrd="0" presId="urn:microsoft.com/office/officeart/2005/8/layout/vList5"/>
    <dgm:cxn modelId="{F415E8FD-C0F8-4A83-80F4-36E5CB6AAA58}" type="presParOf" srcId="{20C05919-8270-43AB-AD39-7463A649DFF1}" destId="{F9116606-AF2E-4BC9-9D8E-2435BB775F25}" srcOrd="1" destOrd="0" presId="urn:microsoft.com/office/officeart/2005/8/layout/vList5"/>
    <dgm:cxn modelId="{9F6194ED-3900-43AD-903C-69FDD9CB9BA7}" type="presParOf" srcId="{2F012494-0881-47B3-A03E-183F5C0C4980}" destId="{507E151C-8AF0-4F9E-87B6-CED6182547F0}" srcOrd="5" destOrd="0" presId="urn:microsoft.com/office/officeart/2005/8/layout/vList5"/>
    <dgm:cxn modelId="{708D3163-FA8B-4425-B8DF-3735E2DEA379}" type="presParOf" srcId="{2F012494-0881-47B3-A03E-183F5C0C4980}" destId="{8CA8C129-93B1-415E-87A7-7A52472E3D56}" srcOrd="6" destOrd="0" presId="urn:microsoft.com/office/officeart/2005/8/layout/vList5"/>
    <dgm:cxn modelId="{7AB6DF52-A5D1-4F69-8E9B-82D43A8B5F0F}" type="presParOf" srcId="{8CA8C129-93B1-415E-87A7-7A52472E3D56}" destId="{C9D4E2D7-8D80-4687-9CA2-2453E7F54A17}" srcOrd="0" destOrd="0" presId="urn:microsoft.com/office/officeart/2005/8/layout/vList5"/>
    <dgm:cxn modelId="{174D2E04-FA8C-43E6-A078-07DC50A22D2D}" type="presParOf" srcId="{8CA8C129-93B1-415E-87A7-7A52472E3D56}" destId="{CE9E8914-48E1-4622-B700-68CCE1C0A6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AA0D5-851F-463A-92C9-C7422A0B964A}">
      <dsp:nvSpPr>
        <dsp:cNvPr id="0" name=""/>
        <dsp:cNvSpPr/>
      </dsp:nvSpPr>
      <dsp:spPr>
        <a:xfrm rot="5400000">
          <a:off x="3352579" y="-1233535"/>
          <a:ext cx="877249" cy="356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Typical fuel consumption</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Estimated emissions</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Information on maintenance practices</a:t>
          </a:r>
        </a:p>
      </dsp:txBody>
      <dsp:txXfrm rot="-5400000">
        <a:off x="2007108" y="154760"/>
        <a:ext cx="3525368" cy="791601"/>
      </dsp:txXfrm>
    </dsp:sp>
    <dsp:sp modelId="{0497526B-DB0C-4973-869D-C8FC29A70A29}">
      <dsp:nvSpPr>
        <dsp:cNvPr id="0" name=""/>
        <dsp:cNvSpPr/>
      </dsp:nvSpPr>
      <dsp:spPr>
        <a:xfrm>
          <a:off x="0" y="2279"/>
          <a:ext cx="2007108" cy="1096562"/>
        </a:xfrm>
        <a:prstGeom prst="roundRect">
          <a:avLst/>
        </a:prstGeom>
        <a:solidFill>
          <a:srgbClr val="A5D0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Roboto" panose="02000000000000000000" pitchFamily="2" charset="0"/>
              <a:ea typeface="Roboto" panose="02000000000000000000" pitchFamily="2" charset="0"/>
              <a:cs typeface="Roboto" panose="02000000000000000000" pitchFamily="2" charset="0"/>
            </a:rPr>
            <a:t>Clean      </a:t>
          </a:r>
        </a:p>
        <a:p>
          <a:pPr marL="0" lvl="0" indent="0" algn="ctr" defTabSz="1066800">
            <a:lnSpc>
              <a:spcPct val="90000"/>
            </a:lnSpc>
            <a:spcBef>
              <a:spcPct val="0"/>
            </a:spcBef>
            <a:spcAft>
              <a:spcPct val="35000"/>
            </a:spcAft>
            <a:buNone/>
          </a:pPr>
          <a:r>
            <a:rPr lang="en-GB" sz="2000" kern="1200" dirty="0">
              <a:latin typeface="Roboto" panose="02000000000000000000" pitchFamily="2" charset="0"/>
              <a:ea typeface="Roboto" panose="02000000000000000000" pitchFamily="2" charset="0"/>
              <a:cs typeface="Roboto" panose="02000000000000000000" pitchFamily="2" charset="0"/>
            </a:rPr>
            <a:t>(low carbon)</a:t>
          </a:r>
        </a:p>
      </dsp:txBody>
      <dsp:txXfrm>
        <a:off x="53530" y="55809"/>
        <a:ext cx="1900048" cy="989502"/>
      </dsp:txXfrm>
    </dsp:sp>
    <dsp:sp modelId="{DCE619D4-8D6A-43E9-8870-971BCC6429C0}">
      <dsp:nvSpPr>
        <dsp:cNvPr id="0" name=""/>
        <dsp:cNvSpPr/>
      </dsp:nvSpPr>
      <dsp:spPr>
        <a:xfrm rot="5400000">
          <a:off x="3352579" y="-82144"/>
          <a:ext cx="877249" cy="356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Fare satisfaction levels</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Needs of specific user groups</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Experience of women</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Priorities for improvement</a:t>
          </a:r>
        </a:p>
      </dsp:txBody>
      <dsp:txXfrm rot="-5400000">
        <a:off x="2007108" y="1306151"/>
        <a:ext cx="3525368" cy="791601"/>
      </dsp:txXfrm>
    </dsp:sp>
    <dsp:sp modelId="{936C5B7B-B459-428D-B0BC-9BA16985B488}">
      <dsp:nvSpPr>
        <dsp:cNvPr id="0" name=""/>
        <dsp:cNvSpPr/>
      </dsp:nvSpPr>
      <dsp:spPr>
        <a:xfrm>
          <a:off x="0" y="1153670"/>
          <a:ext cx="2007108" cy="1096562"/>
        </a:xfrm>
        <a:prstGeom prst="roundRect">
          <a:avLst/>
        </a:prstGeom>
        <a:solidFill>
          <a:srgbClr val="C776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Roboto" panose="02000000000000000000" pitchFamily="2" charset="0"/>
              <a:ea typeface="Roboto" panose="02000000000000000000" pitchFamily="2" charset="0"/>
              <a:cs typeface="Roboto" panose="02000000000000000000" pitchFamily="2" charset="0"/>
            </a:rPr>
            <a:t>Affordable</a:t>
          </a:r>
        </a:p>
      </dsp:txBody>
      <dsp:txXfrm>
        <a:off x="53530" y="1207200"/>
        <a:ext cx="1900048" cy="989502"/>
      </dsp:txXfrm>
    </dsp:sp>
    <dsp:sp modelId="{F9116606-AF2E-4BC9-9D8E-2435BB775F25}">
      <dsp:nvSpPr>
        <dsp:cNvPr id="0" name=""/>
        <dsp:cNvSpPr/>
      </dsp:nvSpPr>
      <dsp:spPr>
        <a:xfrm rot="5400000">
          <a:off x="3352579" y="1069245"/>
          <a:ext cx="877249" cy="356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Vehicle types &amp; ages</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Implications of operational practices</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Experience of women</a:t>
          </a:r>
        </a:p>
      </dsp:txBody>
      <dsp:txXfrm rot="-5400000">
        <a:off x="2007108" y="2457540"/>
        <a:ext cx="3525368" cy="791601"/>
      </dsp:txXfrm>
    </dsp:sp>
    <dsp:sp modelId="{F321C15E-B819-495A-95A3-BB3C7E040757}">
      <dsp:nvSpPr>
        <dsp:cNvPr id="0" name=""/>
        <dsp:cNvSpPr/>
      </dsp:nvSpPr>
      <dsp:spPr>
        <a:xfrm>
          <a:off x="0" y="2305060"/>
          <a:ext cx="2007108" cy="1096562"/>
        </a:xfrm>
        <a:prstGeom prst="round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Roboto" panose="02000000000000000000" pitchFamily="2" charset="0"/>
              <a:ea typeface="Roboto" panose="02000000000000000000" pitchFamily="2" charset="0"/>
              <a:cs typeface="Roboto" panose="02000000000000000000" pitchFamily="2" charset="0"/>
            </a:rPr>
            <a:t>Safe</a:t>
          </a:r>
        </a:p>
      </dsp:txBody>
      <dsp:txXfrm>
        <a:off x="53530" y="2358590"/>
        <a:ext cx="1900048" cy="989502"/>
      </dsp:txXfrm>
    </dsp:sp>
    <dsp:sp modelId="{CE9E8914-48E1-4622-B700-68CCE1C0A672}">
      <dsp:nvSpPr>
        <dsp:cNvPr id="0" name=""/>
        <dsp:cNvSpPr/>
      </dsp:nvSpPr>
      <dsp:spPr>
        <a:xfrm rot="5400000">
          <a:off x="3352579" y="2220636"/>
          <a:ext cx="877249" cy="356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Regulatory framework and enforcement</a:t>
          </a:r>
        </a:p>
        <a:p>
          <a:pPr marL="114300" lvl="1" indent="-114300" algn="l" defTabSz="622300">
            <a:lnSpc>
              <a:spcPct val="90000"/>
            </a:lnSpc>
            <a:spcBef>
              <a:spcPct val="0"/>
            </a:spcBef>
            <a:spcAft>
              <a:spcPct val="15000"/>
            </a:spcAft>
            <a:buChar char="•"/>
          </a:pPr>
          <a:r>
            <a:rPr lang="en-GB" sz="1400" kern="1200" dirty="0">
              <a:latin typeface="Roboto" panose="02000000000000000000" pitchFamily="2" charset="0"/>
              <a:ea typeface="Roboto" panose="02000000000000000000" pitchFamily="2" charset="0"/>
              <a:cs typeface="Roboto" panose="02000000000000000000" pitchFamily="2" charset="0"/>
            </a:rPr>
            <a:t>Organisational and operational models and remuneration of staff</a:t>
          </a:r>
        </a:p>
      </dsp:txBody>
      <dsp:txXfrm rot="-5400000">
        <a:off x="2007108" y="3608931"/>
        <a:ext cx="3525368" cy="791601"/>
      </dsp:txXfrm>
    </dsp:sp>
    <dsp:sp modelId="{C9D4E2D7-8D80-4687-9CA2-2453E7F54A17}">
      <dsp:nvSpPr>
        <dsp:cNvPr id="0" name=""/>
        <dsp:cNvSpPr/>
      </dsp:nvSpPr>
      <dsp:spPr>
        <a:xfrm>
          <a:off x="0" y="3456450"/>
          <a:ext cx="2007108" cy="1096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Roboto" panose="02000000000000000000" pitchFamily="2" charset="0"/>
              <a:ea typeface="Roboto" panose="02000000000000000000" pitchFamily="2" charset="0"/>
              <a:cs typeface="Roboto" panose="02000000000000000000" pitchFamily="2" charset="0"/>
            </a:rPr>
            <a:t>Efficient</a:t>
          </a:r>
        </a:p>
        <a:p>
          <a:pPr marL="0" lvl="0" indent="0" algn="ctr" defTabSz="1066800">
            <a:lnSpc>
              <a:spcPct val="90000"/>
            </a:lnSpc>
            <a:spcBef>
              <a:spcPct val="0"/>
            </a:spcBef>
            <a:spcAft>
              <a:spcPct val="35000"/>
            </a:spcAft>
            <a:buNone/>
          </a:pPr>
          <a:r>
            <a:rPr lang="en-GB" sz="2000" kern="1200" dirty="0">
              <a:latin typeface="Roboto" panose="02000000000000000000" pitchFamily="2" charset="0"/>
              <a:ea typeface="Roboto" panose="02000000000000000000" pitchFamily="2" charset="0"/>
              <a:cs typeface="Roboto" panose="02000000000000000000" pitchFamily="2" charset="0"/>
            </a:rPr>
            <a:t>(operational)</a:t>
          </a:r>
        </a:p>
      </dsp:txBody>
      <dsp:txXfrm>
        <a:off x="53530" y="3509980"/>
        <a:ext cx="1900048" cy="9895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269875" y="803275"/>
            <a:ext cx="7146925" cy="4021138"/>
          </a:xfrm>
          <a:prstGeom prst="rect">
            <a:avLst/>
          </a:prstGeom>
        </p:spPr>
        <p:txBody>
          <a:bodyPr/>
          <a:lstStyle/>
          <a:p>
            <a:pPr lvl="0"/>
            <a:endParaRPr/>
          </a:p>
        </p:txBody>
      </p:sp>
      <p:sp>
        <p:nvSpPr>
          <p:cNvPr id="221" name="Shape 221"/>
          <p:cNvSpPr>
            <a:spLocks noGrp="1"/>
          </p:cNvSpPr>
          <p:nvPr>
            <p:ph type="body" sz="quarter" idx="1"/>
          </p:nvPr>
        </p:nvSpPr>
        <p:spPr>
          <a:xfrm>
            <a:off x="881398" y="5090893"/>
            <a:ext cx="4847645" cy="4822950"/>
          </a:xfrm>
          <a:prstGeom prst="rect">
            <a:avLst/>
          </a:prstGeom>
        </p:spPr>
        <p:txBody>
          <a:bodyPr/>
          <a:lstStyle/>
          <a:p>
            <a:pPr lvl="0"/>
            <a:endParaRPr/>
          </a:p>
        </p:txBody>
      </p:sp>
    </p:spTree>
    <p:extLst>
      <p:ext uri="{BB962C8B-B14F-4D97-AF65-F5344CB8AC3E}">
        <p14:creationId xmlns:p14="http://schemas.microsoft.com/office/powerpoint/2010/main" val="582791606"/>
      </p:ext>
    </p:extLst>
  </p:cSld>
  <p:clrMap bg1="lt1" tx1="dk1" bg2="lt2" tx2="dk2" accent1="accent1" accent2="accent2" accent3="accent3" accent4="accent4" accent5="accent5" accent6="accent6" hlink="hlink" folHlink="folHlink"/>
  <p:notesStyle>
    <a:lvl1pPr defTabSz="201162">
      <a:lnSpc>
        <a:spcPct val="125000"/>
      </a:lnSpc>
      <a:defRPr sz="2112">
        <a:latin typeface="Avenir Book"/>
        <a:ea typeface="Avenir Book"/>
        <a:cs typeface="Avenir Book"/>
        <a:sym typeface="Avenir Book"/>
      </a:defRPr>
    </a:lvl1pPr>
    <a:lvl2pPr indent="100581" defTabSz="201162">
      <a:lnSpc>
        <a:spcPct val="125000"/>
      </a:lnSpc>
      <a:defRPr sz="2112">
        <a:latin typeface="Avenir Book"/>
        <a:ea typeface="Avenir Book"/>
        <a:cs typeface="Avenir Book"/>
        <a:sym typeface="Avenir Book"/>
      </a:defRPr>
    </a:lvl2pPr>
    <a:lvl3pPr indent="201162" defTabSz="201162">
      <a:lnSpc>
        <a:spcPct val="125000"/>
      </a:lnSpc>
      <a:defRPr sz="2112">
        <a:latin typeface="Avenir Book"/>
        <a:ea typeface="Avenir Book"/>
        <a:cs typeface="Avenir Book"/>
        <a:sym typeface="Avenir Book"/>
      </a:defRPr>
    </a:lvl3pPr>
    <a:lvl4pPr indent="301743" defTabSz="201162">
      <a:lnSpc>
        <a:spcPct val="125000"/>
      </a:lnSpc>
      <a:defRPr sz="2112">
        <a:latin typeface="Avenir Book"/>
        <a:ea typeface="Avenir Book"/>
        <a:cs typeface="Avenir Book"/>
        <a:sym typeface="Avenir Book"/>
      </a:defRPr>
    </a:lvl4pPr>
    <a:lvl5pPr indent="402325" defTabSz="201162">
      <a:lnSpc>
        <a:spcPct val="125000"/>
      </a:lnSpc>
      <a:defRPr sz="2112">
        <a:latin typeface="Avenir Book"/>
        <a:ea typeface="Avenir Book"/>
        <a:cs typeface="Avenir Book"/>
        <a:sym typeface="Avenir Book"/>
      </a:defRPr>
    </a:lvl5pPr>
    <a:lvl6pPr indent="502906" defTabSz="201162">
      <a:lnSpc>
        <a:spcPct val="125000"/>
      </a:lnSpc>
      <a:defRPr sz="2112">
        <a:latin typeface="Avenir Book"/>
        <a:ea typeface="Avenir Book"/>
        <a:cs typeface="Avenir Book"/>
        <a:sym typeface="Avenir Book"/>
      </a:defRPr>
    </a:lvl6pPr>
    <a:lvl7pPr indent="603487" defTabSz="201162">
      <a:lnSpc>
        <a:spcPct val="125000"/>
      </a:lnSpc>
      <a:defRPr sz="2112">
        <a:latin typeface="Avenir Book"/>
        <a:ea typeface="Avenir Book"/>
        <a:cs typeface="Avenir Book"/>
        <a:sym typeface="Avenir Book"/>
      </a:defRPr>
    </a:lvl7pPr>
    <a:lvl8pPr indent="704068" defTabSz="201162">
      <a:lnSpc>
        <a:spcPct val="125000"/>
      </a:lnSpc>
      <a:defRPr sz="2112">
        <a:latin typeface="Avenir Book"/>
        <a:ea typeface="Avenir Book"/>
        <a:cs typeface="Avenir Book"/>
        <a:sym typeface="Avenir Book"/>
      </a:defRPr>
    </a:lvl8pPr>
    <a:lvl9pPr indent="804649" defTabSz="201162">
      <a:lnSpc>
        <a:spcPct val="125000"/>
      </a:lnSpc>
      <a:defRPr sz="2112">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23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214668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287005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342241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313713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405234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367638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318482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395055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218022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133028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176454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150525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282388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154138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310846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220100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 y="803275"/>
            <a:ext cx="7146925" cy="4021138"/>
          </a:xfrm>
        </p:spPr>
      </p:sp>
      <p:sp>
        <p:nvSpPr>
          <p:cNvPr id="3" name="Notes Placeholder 2"/>
          <p:cNvSpPr>
            <a:spLocks noGrp="1"/>
          </p:cNvSpPr>
          <p:nvPr>
            <p:ph type="body" idx="1"/>
          </p:nvPr>
        </p:nvSpPr>
        <p:spPr/>
        <p:txBody>
          <a:bodyPr/>
          <a:lstStyle/>
          <a:p>
            <a:pPr defTabSz="201162">
              <a:lnSpc>
                <a:spcPct val="125000"/>
              </a:lnSpc>
            </a:pPr>
            <a:r>
              <a:rPr lang="en-GB" sz="1000" dirty="0">
                <a:latin typeface="Arial" panose="020B0604020202020204" pitchFamily="34" charset="0"/>
                <a:cs typeface="Arial" panose="020B0604020202020204" pitchFamily="34" charset="0"/>
                <a:sym typeface="Avenir Book"/>
              </a:rPr>
              <a:t>Introduce - Welcome the opportunity to provide an introduction to the TRANSITIONS project, which focuses on the role and future possibilities of ‘informal public transport’</a:t>
            </a:r>
          </a:p>
          <a:p>
            <a:pPr defTabSz="201162">
              <a:lnSpc>
                <a:spcPct val="125000"/>
              </a:lnSpc>
            </a:pPr>
            <a:r>
              <a:rPr lang="en-GB" sz="1000" dirty="0">
                <a:latin typeface="Arial" panose="020B0604020202020204" pitchFamily="34" charset="0"/>
                <a:cs typeface="Arial" panose="020B0604020202020204" pitchFamily="34" charset="0"/>
                <a:sym typeface="Avenir Book"/>
              </a:rPr>
              <a:t>Despite the prominent role of Informal Public Transport and benefits provided (mobility, employment), relatively limited attention given to how the sector can be supported</a:t>
            </a:r>
          </a:p>
          <a:p>
            <a:pPr defTabSz="201162">
              <a:lnSpc>
                <a:spcPct val="125000"/>
              </a:lnSpc>
            </a:pPr>
            <a:r>
              <a:rPr lang="en-GB" sz="1000" dirty="0">
                <a:latin typeface="Arial" panose="020B0604020202020204" pitchFamily="34" charset="0"/>
                <a:cs typeface="Arial" panose="020B0604020202020204" pitchFamily="34" charset="0"/>
                <a:sym typeface="Avenir Book"/>
              </a:rPr>
              <a:t>Acknowledge problems – but what are the best ways in which the ‘informal public sector’ can be better supported to professionalise and provide clean, affordable and safe mobility services. </a:t>
            </a:r>
          </a:p>
          <a:p>
            <a:pPr defTabSz="201162">
              <a:lnSpc>
                <a:spcPct val="125000"/>
              </a:lnSpc>
            </a:pPr>
            <a:r>
              <a:rPr lang="en-GB" sz="1000" dirty="0">
                <a:latin typeface="Arial" panose="020B0604020202020204" pitchFamily="34" charset="0"/>
                <a:cs typeface="Arial" panose="020B0604020202020204" pitchFamily="34" charset="0"/>
                <a:sym typeface="Avenir Book"/>
              </a:rPr>
              <a:t> </a:t>
            </a:r>
          </a:p>
          <a:p>
            <a:pPr defTabSz="201162">
              <a:lnSpc>
                <a:spcPct val="125000"/>
              </a:lnSpc>
            </a:pPr>
            <a:r>
              <a:rPr lang="en-GB" sz="1000" dirty="0">
                <a:latin typeface="Arial" panose="020B0604020202020204" pitchFamily="34" charset="0"/>
                <a:cs typeface="Arial" panose="020B0604020202020204" pitchFamily="34" charset="0"/>
                <a:sym typeface="Avenir Book"/>
              </a:rPr>
              <a:t>Term informal transport covers many modes. </a:t>
            </a:r>
          </a:p>
          <a:p>
            <a:pPr defTabSz="201162">
              <a:lnSpc>
                <a:spcPct val="125000"/>
              </a:lnSpc>
            </a:pPr>
            <a:r>
              <a:rPr lang="en-GB" sz="1000" dirty="0">
                <a:latin typeface="Arial" panose="020B0604020202020204" pitchFamily="34" charset="0"/>
                <a:cs typeface="Arial" panose="020B0604020202020204" pitchFamily="34" charset="0"/>
                <a:sym typeface="Avenir Book"/>
              </a:rPr>
              <a:t>TRANSITIONS focuses Informal Public Transport (IPT) - services with larger vehicles (minibuses and sedans) operating along routes, rather than three-wheelers and two-wheelers where passenger determines destination.</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r>
              <a:rPr lang="en-GB" sz="1000" dirty="0">
                <a:latin typeface="Arial" panose="020B0604020202020204" pitchFamily="34" charset="0"/>
                <a:cs typeface="Arial" panose="020B0604020202020204" pitchFamily="34" charset="0"/>
                <a:sym typeface="Avenir Book"/>
              </a:rPr>
              <a:t>Photos show informal transport in Freetown, Sierra Leone</a:t>
            </a:r>
          </a:p>
          <a:p>
            <a:pPr defTabSz="201162">
              <a:lnSpc>
                <a:spcPct val="125000"/>
              </a:lnSpc>
            </a:pPr>
            <a:endParaRPr lang="en-GB" sz="1000" dirty="0">
              <a:latin typeface="Arial" panose="020B0604020202020204" pitchFamily="34" charset="0"/>
              <a:cs typeface="Arial" panose="020B0604020202020204" pitchFamily="34" charset="0"/>
              <a:sym typeface="Avenir Book"/>
            </a:endParaRPr>
          </a:p>
          <a:p>
            <a:pPr defTabSz="201162">
              <a:lnSpc>
                <a:spcPct val="125000"/>
              </a:lnSpc>
            </a:pPr>
            <a:endParaRPr lang="en-GB" sz="1000" dirty="0">
              <a:latin typeface="Arial" panose="020B0604020202020204" pitchFamily="34" charset="0"/>
              <a:cs typeface="Arial" panose="020B0604020202020204" pitchFamily="34" charset="0"/>
              <a:sym typeface="Avenir Book"/>
            </a:endParaRPr>
          </a:p>
        </p:txBody>
      </p:sp>
    </p:spTree>
    <p:extLst>
      <p:ext uri="{BB962C8B-B14F-4D97-AF65-F5344CB8AC3E}">
        <p14:creationId xmlns:p14="http://schemas.microsoft.com/office/powerpoint/2010/main" val="230566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Slide 1">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 Slide 2">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90"/>
            <a:ext cx="10363200" cy="1468967"/>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62722" indent="0" algn="ctr">
              <a:buNone/>
              <a:defRPr>
                <a:solidFill>
                  <a:schemeClr val="tx1">
                    <a:tint val="75000"/>
                  </a:schemeClr>
                </a:solidFill>
              </a:defRPr>
            </a:lvl2pPr>
            <a:lvl3pPr marL="1125444" indent="0" algn="ctr">
              <a:buNone/>
              <a:defRPr>
                <a:solidFill>
                  <a:schemeClr val="tx1">
                    <a:tint val="75000"/>
                  </a:schemeClr>
                </a:solidFill>
              </a:defRPr>
            </a:lvl3pPr>
            <a:lvl4pPr marL="1688165" indent="0" algn="ctr">
              <a:buNone/>
              <a:defRPr>
                <a:solidFill>
                  <a:schemeClr val="tx1">
                    <a:tint val="75000"/>
                  </a:schemeClr>
                </a:solidFill>
              </a:defRPr>
            </a:lvl4pPr>
            <a:lvl5pPr marL="2250887" indent="0" algn="ctr">
              <a:buNone/>
              <a:defRPr>
                <a:solidFill>
                  <a:schemeClr val="tx1">
                    <a:tint val="75000"/>
                  </a:schemeClr>
                </a:solidFill>
              </a:defRPr>
            </a:lvl5pPr>
            <a:lvl6pPr marL="2813609" indent="0" algn="ctr">
              <a:buNone/>
              <a:defRPr>
                <a:solidFill>
                  <a:schemeClr val="tx1">
                    <a:tint val="75000"/>
                  </a:schemeClr>
                </a:solidFill>
              </a:defRPr>
            </a:lvl6pPr>
            <a:lvl7pPr marL="3376331" indent="0" algn="ctr">
              <a:buNone/>
              <a:defRPr>
                <a:solidFill>
                  <a:schemeClr val="tx1">
                    <a:tint val="75000"/>
                  </a:schemeClr>
                </a:solidFill>
              </a:defRPr>
            </a:lvl7pPr>
            <a:lvl8pPr marL="3939052" indent="0" algn="ctr">
              <a:buNone/>
              <a:defRPr>
                <a:solidFill>
                  <a:schemeClr val="tx1">
                    <a:tint val="75000"/>
                  </a:schemeClr>
                </a:solidFill>
              </a:defRPr>
            </a:lvl8pPr>
            <a:lvl9pPr marL="4501774"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4A5F8A3-E4FA-4F08-B3FF-1B841BA4960C}" type="datetime5">
              <a:rPr lang="en-US" smtClean="0"/>
              <a:t>15-Feb-23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3C14-B90D-5E4A-A5BC-47B88F2D9DE0}" type="slidenum">
              <a:rPr lang="en-US" smtClean="0"/>
              <a:t>‹#›</a:t>
            </a:fld>
            <a:endParaRPr lang="en-US"/>
          </a:p>
        </p:txBody>
      </p:sp>
    </p:spTree>
    <p:extLst>
      <p:ext uri="{BB962C8B-B14F-4D97-AF65-F5344CB8AC3E}">
        <p14:creationId xmlns:p14="http://schemas.microsoft.com/office/powerpoint/2010/main" val="918088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1273389" y="1449494"/>
            <a:ext cx="9455573" cy="909131"/>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12540" tIns="112540" rIns="112540" bIns="112540" numCol="1" spcCol="38100" rtlCol="0" anchor="t">
            <a:spAutoFit/>
          </a:bodyPr>
          <a:lstStyle/>
          <a:p>
            <a:pPr marL="0" marR="0" indent="0" algn="l" defTabSz="1125386" rtl="0" fontAlgn="auto" latinLnBrk="1" hangingPunct="0">
              <a:lnSpc>
                <a:spcPct val="100000"/>
              </a:lnSpc>
              <a:spcBef>
                <a:spcPts val="0"/>
              </a:spcBef>
              <a:spcAft>
                <a:spcPts val="0"/>
              </a:spcAft>
              <a:buClrTx/>
              <a:buSzTx/>
              <a:buFontTx/>
              <a:buNone/>
              <a:tabLst/>
            </a:pPr>
            <a:endParaRPr kumimoji="0" lang="en-US" sz="4431"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p:txStyles>
    <p:titleStyle>
      <a:lvl1pPr>
        <a:lnSpc>
          <a:spcPct val="90000"/>
        </a:lnSpc>
        <a:defRPr sz="4062">
          <a:uFill>
            <a:solidFill/>
          </a:uFill>
          <a:latin typeface="+mn-lt"/>
          <a:ea typeface="+mn-ea"/>
          <a:cs typeface="+mn-cs"/>
          <a:sym typeface="Calibri Light"/>
        </a:defRPr>
      </a:lvl1pPr>
      <a:lvl2pPr>
        <a:lnSpc>
          <a:spcPct val="90000"/>
        </a:lnSpc>
        <a:defRPr sz="4062">
          <a:uFill>
            <a:solidFill/>
          </a:uFill>
          <a:latin typeface="+mn-lt"/>
          <a:ea typeface="+mn-ea"/>
          <a:cs typeface="+mn-cs"/>
          <a:sym typeface="Calibri Light"/>
        </a:defRPr>
      </a:lvl2pPr>
      <a:lvl3pPr>
        <a:lnSpc>
          <a:spcPct val="90000"/>
        </a:lnSpc>
        <a:defRPr sz="4062">
          <a:uFill>
            <a:solidFill/>
          </a:uFill>
          <a:latin typeface="+mn-lt"/>
          <a:ea typeface="+mn-ea"/>
          <a:cs typeface="+mn-cs"/>
          <a:sym typeface="Calibri Light"/>
        </a:defRPr>
      </a:lvl3pPr>
      <a:lvl4pPr>
        <a:lnSpc>
          <a:spcPct val="90000"/>
        </a:lnSpc>
        <a:defRPr sz="4062">
          <a:uFill>
            <a:solidFill/>
          </a:uFill>
          <a:latin typeface="+mn-lt"/>
          <a:ea typeface="+mn-ea"/>
          <a:cs typeface="+mn-cs"/>
          <a:sym typeface="Calibri Light"/>
        </a:defRPr>
      </a:lvl4pPr>
      <a:lvl5pPr>
        <a:lnSpc>
          <a:spcPct val="90000"/>
        </a:lnSpc>
        <a:defRPr sz="4062">
          <a:uFill>
            <a:solidFill/>
          </a:uFill>
          <a:latin typeface="+mn-lt"/>
          <a:ea typeface="+mn-ea"/>
          <a:cs typeface="+mn-cs"/>
          <a:sym typeface="Calibri Light"/>
        </a:defRPr>
      </a:lvl5pPr>
      <a:lvl6pPr>
        <a:lnSpc>
          <a:spcPct val="90000"/>
        </a:lnSpc>
        <a:defRPr sz="4062">
          <a:uFill>
            <a:solidFill/>
          </a:uFill>
          <a:latin typeface="+mn-lt"/>
          <a:ea typeface="+mn-ea"/>
          <a:cs typeface="+mn-cs"/>
          <a:sym typeface="Calibri Light"/>
        </a:defRPr>
      </a:lvl6pPr>
      <a:lvl7pPr>
        <a:lnSpc>
          <a:spcPct val="90000"/>
        </a:lnSpc>
        <a:defRPr sz="4062">
          <a:uFill>
            <a:solidFill/>
          </a:uFill>
          <a:latin typeface="+mn-lt"/>
          <a:ea typeface="+mn-ea"/>
          <a:cs typeface="+mn-cs"/>
          <a:sym typeface="Calibri Light"/>
        </a:defRPr>
      </a:lvl7pPr>
      <a:lvl8pPr>
        <a:lnSpc>
          <a:spcPct val="90000"/>
        </a:lnSpc>
        <a:defRPr sz="4062">
          <a:uFill>
            <a:solidFill/>
          </a:uFill>
          <a:latin typeface="+mn-lt"/>
          <a:ea typeface="+mn-ea"/>
          <a:cs typeface="+mn-cs"/>
          <a:sym typeface="Calibri Light"/>
        </a:defRPr>
      </a:lvl8pPr>
      <a:lvl9pPr>
        <a:lnSpc>
          <a:spcPct val="90000"/>
        </a:lnSpc>
        <a:defRPr sz="4062">
          <a:uFill>
            <a:solidFill/>
          </a:uFill>
          <a:latin typeface="+mn-lt"/>
          <a:ea typeface="+mn-ea"/>
          <a:cs typeface="+mn-cs"/>
          <a:sym typeface="Calibri Light"/>
        </a:defRPr>
      </a:lvl9pPr>
    </p:titleStyle>
    <p:bodyStyle>
      <a:lvl1pPr marL="211021" indent="-211021">
        <a:lnSpc>
          <a:spcPct val="90000"/>
        </a:lnSpc>
        <a:spcBef>
          <a:spcPts val="462"/>
        </a:spcBef>
        <a:buSzPct val="100000"/>
        <a:buFont typeface="Arial"/>
        <a:buChar char="•"/>
        <a:defRPr sz="2585">
          <a:uFill>
            <a:solidFill/>
          </a:uFill>
          <a:latin typeface="Calibri"/>
          <a:ea typeface="Calibri"/>
          <a:cs typeface="Calibri"/>
          <a:sym typeface="Calibri"/>
        </a:defRPr>
      </a:lvl1pPr>
      <a:lvl2pPr marL="457211" indent="-246191">
        <a:lnSpc>
          <a:spcPct val="90000"/>
        </a:lnSpc>
        <a:spcBef>
          <a:spcPts val="462"/>
        </a:spcBef>
        <a:buSzPct val="100000"/>
        <a:buFont typeface="Arial"/>
        <a:buChar char="•"/>
        <a:defRPr sz="2585">
          <a:uFill>
            <a:solidFill/>
          </a:uFill>
          <a:latin typeface="Calibri"/>
          <a:ea typeface="Calibri"/>
          <a:cs typeface="Calibri"/>
          <a:sym typeface="Calibri"/>
        </a:defRPr>
      </a:lvl2pPr>
      <a:lvl3pPr marL="717470" indent="-295429">
        <a:lnSpc>
          <a:spcPct val="90000"/>
        </a:lnSpc>
        <a:spcBef>
          <a:spcPts val="462"/>
        </a:spcBef>
        <a:buSzPct val="100000"/>
        <a:buFont typeface="Arial"/>
        <a:buChar char="•"/>
        <a:defRPr sz="2585">
          <a:uFill>
            <a:solidFill/>
          </a:uFill>
          <a:latin typeface="Calibri"/>
          <a:ea typeface="Calibri"/>
          <a:cs typeface="Calibri"/>
          <a:sym typeface="Calibri"/>
        </a:defRPr>
      </a:lvl3pPr>
      <a:lvl4pPr marL="961316" indent="-328254">
        <a:lnSpc>
          <a:spcPct val="90000"/>
        </a:lnSpc>
        <a:spcBef>
          <a:spcPts val="462"/>
        </a:spcBef>
        <a:buSzPct val="100000"/>
        <a:buFont typeface="Arial"/>
        <a:buChar char="•"/>
        <a:defRPr sz="2585">
          <a:uFill>
            <a:solidFill/>
          </a:uFill>
          <a:latin typeface="Calibri"/>
          <a:ea typeface="Calibri"/>
          <a:cs typeface="Calibri"/>
          <a:sym typeface="Calibri"/>
        </a:defRPr>
      </a:lvl4pPr>
      <a:lvl5pPr marL="1172337" indent="-328254">
        <a:lnSpc>
          <a:spcPct val="90000"/>
        </a:lnSpc>
        <a:spcBef>
          <a:spcPts val="462"/>
        </a:spcBef>
        <a:buSzPct val="100000"/>
        <a:buFont typeface="Arial"/>
        <a:buChar char="•"/>
        <a:defRPr sz="2585">
          <a:uFill>
            <a:solidFill/>
          </a:uFill>
          <a:latin typeface="Calibri"/>
          <a:ea typeface="Calibri"/>
          <a:cs typeface="Calibri"/>
          <a:sym typeface="Calibri"/>
        </a:defRPr>
      </a:lvl5pPr>
      <a:lvl6pPr marL="1383358" indent="-328254">
        <a:lnSpc>
          <a:spcPct val="90000"/>
        </a:lnSpc>
        <a:spcBef>
          <a:spcPts val="462"/>
        </a:spcBef>
        <a:buSzPct val="100000"/>
        <a:buFont typeface="Arial"/>
        <a:buChar char="•"/>
        <a:defRPr sz="2585">
          <a:uFill>
            <a:solidFill/>
          </a:uFill>
          <a:latin typeface="Calibri"/>
          <a:ea typeface="Calibri"/>
          <a:cs typeface="Calibri"/>
          <a:sym typeface="Calibri"/>
        </a:defRPr>
      </a:lvl6pPr>
      <a:lvl7pPr marL="1594378" indent="-328254">
        <a:lnSpc>
          <a:spcPct val="90000"/>
        </a:lnSpc>
        <a:spcBef>
          <a:spcPts val="462"/>
        </a:spcBef>
        <a:buSzPct val="100000"/>
        <a:buFont typeface="Arial"/>
        <a:buChar char="•"/>
        <a:defRPr sz="2585">
          <a:uFill>
            <a:solidFill/>
          </a:uFill>
          <a:latin typeface="Calibri"/>
          <a:ea typeface="Calibri"/>
          <a:cs typeface="Calibri"/>
          <a:sym typeface="Calibri"/>
        </a:defRPr>
      </a:lvl7pPr>
      <a:lvl8pPr marL="1805399" indent="-328254">
        <a:lnSpc>
          <a:spcPct val="90000"/>
        </a:lnSpc>
        <a:spcBef>
          <a:spcPts val="462"/>
        </a:spcBef>
        <a:buSzPct val="100000"/>
        <a:buFont typeface="Arial"/>
        <a:buChar char="•"/>
        <a:defRPr sz="2585">
          <a:uFill>
            <a:solidFill/>
          </a:uFill>
          <a:latin typeface="Calibri"/>
          <a:ea typeface="Calibri"/>
          <a:cs typeface="Calibri"/>
          <a:sym typeface="Calibri"/>
        </a:defRPr>
      </a:lvl8pPr>
      <a:lvl9pPr marL="2016420" indent="-328254">
        <a:lnSpc>
          <a:spcPct val="90000"/>
        </a:lnSpc>
        <a:spcBef>
          <a:spcPts val="462"/>
        </a:spcBef>
        <a:buSzPct val="100000"/>
        <a:buFont typeface="Arial"/>
        <a:buChar char="•"/>
        <a:defRPr sz="2585">
          <a:uFill>
            <a:solidFill/>
          </a:uFill>
          <a:latin typeface="Calibri"/>
          <a:ea typeface="Calibri"/>
          <a:cs typeface="Calibri"/>
          <a:sym typeface="Calibri"/>
        </a:defRPr>
      </a:lvl9pPr>
    </p:bodyStyle>
    <p:otherStyle>
      <a:lvl1pPr algn="r" defTabSz="422019">
        <a:defRPr sz="1108">
          <a:solidFill>
            <a:schemeClr val="tx1"/>
          </a:solidFill>
          <a:uFill>
            <a:solidFill/>
          </a:uFill>
          <a:latin typeface="+mn-lt"/>
          <a:ea typeface="+mn-ea"/>
          <a:cs typeface="+mn-cs"/>
          <a:sym typeface="Calibri"/>
        </a:defRPr>
      </a:lvl1pPr>
      <a:lvl2pPr indent="211011" algn="r" defTabSz="422019">
        <a:defRPr sz="1108">
          <a:solidFill>
            <a:schemeClr val="tx1"/>
          </a:solidFill>
          <a:uFill>
            <a:solidFill/>
          </a:uFill>
          <a:latin typeface="+mn-lt"/>
          <a:ea typeface="+mn-ea"/>
          <a:cs typeface="+mn-cs"/>
          <a:sym typeface="Calibri"/>
        </a:defRPr>
      </a:lvl2pPr>
      <a:lvl3pPr indent="422019" algn="r" defTabSz="422019">
        <a:defRPr sz="1108">
          <a:solidFill>
            <a:schemeClr val="tx1"/>
          </a:solidFill>
          <a:uFill>
            <a:solidFill/>
          </a:uFill>
          <a:latin typeface="+mn-lt"/>
          <a:ea typeface="+mn-ea"/>
          <a:cs typeface="+mn-cs"/>
          <a:sym typeface="Calibri"/>
        </a:defRPr>
      </a:lvl3pPr>
      <a:lvl4pPr indent="633030" algn="r" defTabSz="422019">
        <a:defRPr sz="1108">
          <a:solidFill>
            <a:schemeClr val="tx1"/>
          </a:solidFill>
          <a:uFill>
            <a:solidFill/>
          </a:uFill>
          <a:latin typeface="+mn-lt"/>
          <a:ea typeface="+mn-ea"/>
          <a:cs typeface="+mn-cs"/>
          <a:sym typeface="Calibri"/>
        </a:defRPr>
      </a:lvl4pPr>
      <a:lvl5pPr indent="844041" algn="r" defTabSz="422019">
        <a:defRPr sz="1108">
          <a:solidFill>
            <a:schemeClr val="tx1"/>
          </a:solidFill>
          <a:uFill>
            <a:solidFill/>
          </a:uFill>
          <a:latin typeface="+mn-lt"/>
          <a:ea typeface="+mn-ea"/>
          <a:cs typeface="+mn-cs"/>
          <a:sym typeface="Calibri"/>
        </a:defRPr>
      </a:lvl5pPr>
      <a:lvl6pPr indent="1055050" algn="r" defTabSz="422019">
        <a:defRPr sz="1108">
          <a:solidFill>
            <a:schemeClr val="tx1"/>
          </a:solidFill>
          <a:uFill>
            <a:solidFill/>
          </a:uFill>
          <a:latin typeface="+mn-lt"/>
          <a:ea typeface="+mn-ea"/>
          <a:cs typeface="+mn-cs"/>
          <a:sym typeface="Calibri"/>
        </a:defRPr>
      </a:lvl6pPr>
      <a:lvl7pPr indent="1266060" algn="r" defTabSz="422019">
        <a:defRPr sz="1108">
          <a:solidFill>
            <a:schemeClr val="tx1"/>
          </a:solidFill>
          <a:uFill>
            <a:solidFill/>
          </a:uFill>
          <a:latin typeface="+mn-lt"/>
          <a:ea typeface="+mn-ea"/>
          <a:cs typeface="+mn-cs"/>
          <a:sym typeface="Calibri"/>
        </a:defRPr>
      </a:lvl7pPr>
      <a:lvl8pPr indent="1477071" algn="r" defTabSz="422019">
        <a:defRPr sz="1108">
          <a:solidFill>
            <a:schemeClr val="tx1"/>
          </a:solidFill>
          <a:uFill>
            <a:solidFill/>
          </a:uFill>
          <a:latin typeface="+mn-lt"/>
          <a:ea typeface="+mn-ea"/>
          <a:cs typeface="+mn-cs"/>
          <a:sym typeface="Calibri"/>
        </a:defRPr>
      </a:lvl8pPr>
      <a:lvl9pPr indent="1688080" algn="r" defTabSz="422019">
        <a:defRPr sz="1108">
          <a:solidFill>
            <a:schemeClr val="tx1"/>
          </a:solidFill>
          <a:uFill>
            <a:solidFill/>
          </a:u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5"/>
            <a:ext cx="10972800" cy="452543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2"/>
          </p:nvPr>
        </p:nvSpPr>
        <p:spPr>
          <a:xfrm>
            <a:off x="609600" y="6356357"/>
            <a:ext cx="2844800" cy="366183"/>
          </a:xfrm>
          <a:prstGeom prst="rect">
            <a:avLst/>
          </a:prstGeom>
        </p:spPr>
        <p:txBody>
          <a:bodyPr vert="horz" lIns="91440" tIns="45720" rIns="91440" bIns="45720" rtlCol="0" anchor="ctr"/>
          <a:lstStyle>
            <a:lvl1pPr algn="l">
              <a:defRPr sz="1477">
                <a:solidFill>
                  <a:schemeClr val="tx1">
                    <a:tint val="75000"/>
                  </a:schemeClr>
                </a:solidFill>
              </a:defRPr>
            </a:lvl1pPr>
          </a:lstStyle>
          <a:p>
            <a:fld id="{26ABCDC6-9EA3-48BA-BE12-B0F348451FF7}" type="datetime5">
              <a:rPr lang="en-US" smtClean="0"/>
              <a:t>15-Feb-23</a:t>
            </a:fld>
            <a:endParaRPr lang="en-US"/>
          </a:p>
        </p:txBody>
      </p:sp>
      <p:sp>
        <p:nvSpPr>
          <p:cNvPr id="5" name="Footer Placeholder 4"/>
          <p:cNvSpPr>
            <a:spLocks noGrp="1"/>
          </p:cNvSpPr>
          <p:nvPr>
            <p:ph type="ftr" sz="quarter" idx="3"/>
          </p:nvPr>
        </p:nvSpPr>
        <p:spPr>
          <a:xfrm>
            <a:off x="4165600" y="6356357"/>
            <a:ext cx="3860800" cy="366183"/>
          </a:xfrm>
          <a:prstGeom prst="rect">
            <a:avLst/>
          </a:prstGeom>
        </p:spPr>
        <p:txBody>
          <a:bodyPr vert="horz" lIns="91440" tIns="45720" rIns="91440" bIns="45720" rtlCol="0" anchor="ctr"/>
          <a:lstStyle>
            <a:lvl1pPr algn="ctr">
              <a:defRPr sz="147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6183"/>
          </a:xfrm>
          <a:prstGeom prst="rect">
            <a:avLst/>
          </a:prstGeom>
        </p:spPr>
        <p:txBody>
          <a:bodyPr vert="horz" lIns="91440" tIns="45720" rIns="91440" bIns="45720" rtlCol="0" anchor="ctr"/>
          <a:lstStyle>
            <a:lvl1pPr algn="r">
              <a:defRPr sz="1477">
                <a:solidFill>
                  <a:schemeClr val="tx1">
                    <a:tint val="75000"/>
                  </a:schemeClr>
                </a:solidFill>
              </a:defRPr>
            </a:lvl1pPr>
          </a:lstStyle>
          <a:p>
            <a:fld id="{9D973C14-B90D-5E4A-A5BC-47B88F2D9DE0}" type="slidenum">
              <a:rPr lang="en-US" smtClean="0"/>
              <a:t>‹#›</a:t>
            </a:fld>
            <a:endParaRPr lang="en-US"/>
          </a:p>
        </p:txBody>
      </p:sp>
    </p:spTree>
    <p:extLst>
      <p:ext uri="{BB962C8B-B14F-4D97-AF65-F5344CB8AC3E}">
        <p14:creationId xmlns:p14="http://schemas.microsoft.com/office/powerpoint/2010/main" val="555528481"/>
      </p:ext>
    </p:extLst>
  </p:cSld>
  <p:clrMap bg1="lt1" tx1="dk1" bg2="lt2" tx2="dk2" accent1="accent1" accent2="accent2" accent3="accent3" accent4="accent4" accent5="accent5" accent6="accent6" hlink="hlink" folHlink="folHlink"/>
  <p:sldLayoutIdLst>
    <p:sldLayoutId id="2147483705" r:id="rId1"/>
  </p:sldLayoutIdLst>
  <p:hf hdr="0" ftr="0"/>
  <p:txStyles>
    <p:titleStyle>
      <a:lvl1pPr algn="l" defTabSz="844040" rtl="0" eaLnBrk="1" latinLnBrk="0" hangingPunct="1">
        <a:spcBef>
          <a:spcPct val="0"/>
        </a:spcBef>
        <a:buNone/>
        <a:defRPr lang="en-US" sz="3446" b="1" kern="1200" dirty="0">
          <a:solidFill>
            <a:srgbClr val="808080"/>
          </a:solidFill>
          <a:uFill>
            <a:solidFill>
              <a:srgbClr val="808080"/>
            </a:solidFill>
          </a:uFill>
          <a:latin typeface="Arial"/>
          <a:ea typeface="+mj-ea"/>
          <a:cs typeface="Arial"/>
          <a:sym typeface="Calibri"/>
        </a:defRPr>
      </a:lvl1pPr>
    </p:titleStyle>
    <p:bodyStyle>
      <a:lvl1pPr marL="422041" indent="-422041" algn="l" defTabSz="422019" rtl="0" eaLnBrk="1" latinLnBrk="0" hangingPunct="1">
        <a:spcBef>
          <a:spcPct val="20000"/>
        </a:spcBef>
        <a:buClr>
          <a:srgbClr val="0093CA"/>
        </a:buClr>
        <a:buFont typeface="Arial"/>
        <a:buChar char="•"/>
        <a:defRPr lang="en-GB" sz="2954" kern="1200" dirty="0">
          <a:solidFill>
            <a:schemeClr val="tx1"/>
          </a:solidFill>
          <a:uFill>
            <a:solidFill/>
          </a:uFill>
          <a:latin typeface="Georgia"/>
          <a:ea typeface="ＭＳ Ｐゴシック" charset="0"/>
          <a:cs typeface="+mn-cs"/>
          <a:sym typeface="Calibri"/>
        </a:defRPr>
      </a:lvl1pPr>
      <a:lvl2pPr marL="914423" indent="-351701" algn="l" defTabSz="562722" rtl="0" eaLnBrk="1" latinLnBrk="0" hangingPunct="1">
        <a:spcBef>
          <a:spcPct val="20000"/>
        </a:spcBef>
        <a:buClr>
          <a:srgbClr val="C77649"/>
        </a:buClr>
        <a:buFont typeface="Arial"/>
        <a:buChar char="–"/>
        <a:defRPr sz="2462" kern="1200">
          <a:solidFill>
            <a:schemeClr val="tx1"/>
          </a:solidFill>
          <a:latin typeface="Georgia" panose="02040502050405020303" pitchFamily="18" charset="0"/>
          <a:ea typeface="+mn-ea"/>
          <a:cs typeface="+mn-cs"/>
        </a:defRPr>
      </a:lvl2pPr>
      <a:lvl3pPr marL="1406804" indent="-281361" algn="l" defTabSz="562722" rtl="0" eaLnBrk="1" latinLnBrk="0" hangingPunct="1">
        <a:spcBef>
          <a:spcPct val="20000"/>
        </a:spcBef>
        <a:buFont typeface="Arial"/>
        <a:buChar char="•"/>
        <a:defRPr sz="1969" kern="1200">
          <a:solidFill>
            <a:schemeClr val="tx1"/>
          </a:solidFill>
          <a:latin typeface="Georgia" panose="02040502050405020303" pitchFamily="18" charset="0"/>
          <a:ea typeface="+mn-ea"/>
          <a:cs typeface="+mn-cs"/>
        </a:defRPr>
      </a:lvl3pPr>
      <a:lvl4pPr marL="1969526" indent="-281361" algn="l" defTabSz="562722" rtl="0" eaLnBrk="1" latinLnBrk="0" hangingPunct="1">
        <a:spcBef>
          <a:spcPct val="20000"/>
        </a:spcBef>
        <a:buFont typeface="Arial"/>
        <a:buChar char="–"/>
        <a:defRPr sz="2462" kern="1200">
          <a:solidFill>
            <a:schemeClr val="tx1"/>
          </a:solidFill>
          <a:latin typeface="Georgia" panose="02040502050405020303" pitchFamily="18" charset="0"/>
          <a:ea typeface="+mn-ea"/>
          <a:cs typeface="+mn-cs"/>
        </a:defRPr>
      </a:lvl4pPr>
      <a:lvl5pPr marL="2532248" indent="-281361" algn="l" defTabSz="562722" rtl="0" eaLnBrk="1" latinLnBrk="0" hangingPunct="1">
        <a:spcBef>
          <a:spcPct val="20000"/>
        </a:spcBef>
        <a:buFont typeface="Arial"/>
        <a:buChar char="»"/>
        <a:defRPr sz="2462" kern="1200">
          <a:solidFill>
            <a:schemeClr val="tx1"/>
          </a:solidFill>
          <a:latin typeface="Georgia" panose="02040502050405020303" pitchFamily="18" charset="0"/>
          <a:ea typeface="+mn-ea"/>
          <a:cs typeface="+mn-cs"/>
        </a:defRPr>
      </a:lvl5pPr>
      <a:lvl6pPr marL="3094970" indent="-281361" algn="l" defTabSz="562722" rtl="0" eaLnBrk="1" latinLnBrk="0" hangingPunct="1">
        <a:spcBef>
          <a:spcPct val="20000"/>
        </a:spcBef>
        <a:buFont typeface="Arial"/>
        <a:buChar char="•"/>
        <a:defRPr sz="2462" kern="1200">
          <a:solidFill>
            <a:schemeClr val="tx1"/>
          </a:solidFill>
          <a:latin typeface="+mn-lt"/>
          <a:ea typeface="+mn-ea"/>
          <a:cs typeface="+mn-cs"/>
        </a:defRPr>
      </a:lvl6pPr>
      <a:lvl7pPr marL="3657691" indent="-281361" algn="l" defTabSz="562722" rtl="0" eaLnBrk="1" latinLnBrk="0" hangingPunct="1">
        <a:spcBef>
          <a:spcPct val="20000"/>
        </a:spcBef>
        <a:buFont typeface="Arial"/>
        <a:buChar char="•"/>
        <a:defRPr sz="2462" kern="1200">
          <a:solidFill>
            <a:schemeClr val="tx1"/>
          </a:solidFill>
          <a:latin typeface="+mn-lt"/>
          <a:ea typeface="+mn-ea"/>
          <a:cs typeface="+mn-cs"/>
        </a:defRPr>
      </a:lvl7pPr>
      <a:lvl8pPr marL="4220413" indent="-281361" algn="l" defTabSz="562722" rtl="0" eaLnBrk="1" latinLnBrk="0" hangingPunct="1">
        <a:spcBef>
          <a:spcPct val="20000"/>
        </a:spcBef>
        <a:buFont typeface="Arial"/>
        <a:buChar char="•"/>
        <a:defRPr sz="2462" kern="1200">
          <a:solidFill>
            <a:schemeClr val="tx1"/>
          </a:solidFill>
          <a:latin typeface="+mn-lt"/>
          <a:ea typeface="+mn-ea"/>
          <a:cs typeface="+mn-cs"/>
        </a:defRPr>
      </a:lvl8pPr>
      <a:lvl9pPr marL="4783135" indent="-281361" algn="l" defTabSz="562722" rtl="0" eaLnBrk="1" latinLnBrk="0" hangingPunct="1">
        <a:spcBef>
          <a:spcPct val="20000"/>
        </a:spcBef>
        <a:buFont typeface="Arial"/>
        <a:buChar char="•"/>
        <a:defRPr sz="2462" kern="1200">
          <a:solidFill>
            <a:schemeClr val="tx1"/>
          </a:solidFill>
          <a:latin typeface="+mn-lt"/>
          <a:ea typeface="+mn-ea"/>
          <a:cs typeface="+mn-cs"/>
        </a:defRPr>
      </a:lvl9pPr>
    </p:bodyStyle>
    <p:otherStyle>
      <a:defPPr>
        <a:defRPr lang="en-US"/>
      </a:defPPr>
      <a:lvl1pPr marL="0" algn="l" defTabSz="562722" rtl="0" eaLnBrk="1" latinLnBrk="0" hangingPunct="1">
        <a:defRPr sz="2215" kern="1200">
          <a:solidFill>
            <a:schemeClr val="tx1"/>
          </a:solidFill>
          <a:latin typeface="+mn-lt"/>
          <a:ea typeface="+mn-ea"/>
          <a:cs typeface="+mn-cs"/>
        </a:defRPr>
      </a:lvl1pPr>
      <a:lvl2pPr marL="562722" algn="l" defTabSz="562722" rtl="0" eaLnBrk="1" latinLnBrk="0" hangingPunct="1">
        <a:defRPr sz="2215" kern="1200">
          <a:solidFill>
            <a:schemeClr val="tx1"/>
          </a:solidFill>
          <a:latin typeface="+mn-lt"/>
          <a:ea typeface="+mn-ea"/>
          <a:cs typeface="+mn-cs"/>
        </a:defRPr>
      </a:lvl2pPr>
      <a:lvl3pPr marL="1125444" algn="l" defTabSz="562722" rtl="0" eaLnBrk="1" latinLnBrk="0" hangingPunct="1">
        <a:defRPr sz="2215" kern="1200">
          <a:solidFill>
            <a:schemeClr val="tx1"/>
          </a:solidFill>
          <a:latin typeface="+mn-lt"/>
          <a:ea typeface="+mn-ea"/>
          <a:cs typeface="+mn-cs"/>
        </a:defRPr>
      </a:lvl3pPr>
      <a:lvl4pPr marL="1688165" algn="l" defTabSz="562722" rtl="0" eaLnBrk="1" latinLnBrk="0" hangingPunct="1">
        <a:defRPr sz="2215" kern="1200">
          <a:solidFill>
            <a:schemeClr val="tx1"/>
          </a:solidFill>
          <a:latin typeface="+mn-lt"/>
          <a:ea typeface="+mn-ea"/>
          <a:cs typeface="+mn-cs"/>
        </a:defRPr>
      </a:lvl4pPr>
      <a:lvl5pPr marL="2250887" algn="l" defTabSz="562722" rtl="0" eaLnBrk="1" latinLnBrk="0" hangingPunct="1">
        <a:defRPr sz="2215" kern="1200">
          <a:solidFill>
            <a:schemeClr val="tx1"/>
          </a:solidFill>
          <a:latin typeface="+mn-lt"/>
          <a:ea typeface="+mn-ea"/>
          <a:cs typeface="+mn-cs"/>
        </a:defRPr>
      </a:lvl5pPr>
      <a:lvl6pPr marL="2813609" algn="l" defTabSz="562722" rtl="0" eaLnBrk="1" latinLnBrk="0" hangingPunct="1">
        <a:defRPr sz="2215" kern="1200">
          <a:solidFill>
            <a:schemeClr val="tx1"/>
          </a:solidFill>
          <a:latin typeface="+mn-lt"/>
          <a:ea typeface="+mn-ea"/>
          <a:cs typeface="+mn-cs"/>
        </a:defRPr>
      </a:lvl6pPr>
      <a:lvl7pPr marL="3376331" algn="l" defTabSz="562722" rtl="0" eaLnBrk="1" latinLnBrk="0" hangingPunct="1">
        <a:defRPr sz="2215" kern="1200">
          <a:solidFill>
            <a:schemeClr val="tx1"/>
          </a:solidFill>
          <a:latin typeface="+mn-lt"/>
          <a:ea typeface="+mn-ea"/>
          <a:cs typeface="+mn-cs"/>
        </a:defRPr>
      </a:lvl7pPr>
      <a:lvl8pPr marL="3939052" algn="l" defTabSz="562722" rtl="0" eaLnBrk="1" latinLnBrk="0" hangingPunct="1">
        <a:defRPr sz="2215" kern="1200">
          <a:solidFill>
            <a:schemeClr val="tx1"/>
          </a:solidFill>
          <a:latin typeface="+mn-lt"/>
          <a:ea typeface="+mn-ea"/>
          <a:cs typeface="+mn-cs"/>
        </a:defRPr>
      </a:lvl8pPr>
      <a:lvl9pPr marL="4501774" algn="l" defTabSz="56272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vt-transitions.info/context-and-eviden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vt-transitions.info/routemap-low-carb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vt-transitions.info/ipt-organis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hvt-transitions.info/ac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vt-transitions.info/reposito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hvt-transitions.info/contac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ransport-link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vt-transitions.info/ipt-regul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ransport-links.com/download/transitions-informal-transport-compendium-report/" TargetMode="Externa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0ACCD3-F72D-8F35-6662-F7248A6069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F4C16022-D737-46D0-8D8B-DEF35E2F6D79}"/>
              </a:ext>
            </a:extLst>
          </p:cNvPr>
          <p:cNvSpPr/>
          <p:nvPr/>
        </p:nvSpPr>
        <p:spPr>
          <a:xfrm>
            <a:off x="0" y="1779"/>
            <a:ext cx="12192000" cy="6858000"/>
          </a:xfrm>
          <a:prstGeom prst="rect">
            <a:avLst/>
          </a:prstGeom>
          <a:gradFill>
            <a:gsLst>
              <a:gs pos="0">
                <a:schemeClr val="accent1">
                  <a:lumMod val="75000"/>
                </a:schemeClr>
              </a:gs>
              <a:gs pos="100000">
                <a:srgbClr val="0093CA">
                  <a:alpha val="80000"/>
                </a:srgbClr>
              </a:gs>
            </a:gsLst>
            <a:lin ang="5400000" scaled="1"/>
          </a:gradFill>
          <a:ln w="254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914353"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000000"/>
              </a:solidFill>
              <a:effectLst/>
              <a:uFill>
                <a:solidFill>
                  <a:srgbClr val="000000"/>
                </a:solidFill>
              </a:uFill>
              <a:latin typeface="Calibri"/>
              <a:ea typeface="Calibri"/>
              <a:cs typeface="Calibri"/>
              <a:sym typeface="Calibri"/>
            </a:endParaRPr>
          </a:p>
        </p:txBody>
      </p:sp>
      <p:pic>
        <p:nvPicPr>
          <p:cNvPr id="9" name="Picture 8">
            <a:extLst>
              <a:ext uri="{FF2B5EF4-FFF2-40B4-BE49-F238E27FC236}">
                <a16:creationId xmlns:a16="http://schemas.microsoft.com/office/drawing/2014/main" id="{4E537E1A-7349-44EA-95E8-212E71B3544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41883" y="764988"/>
            <a:ext cx="2883003" cy="1057770"/>
          </a:xfrm>
          <a:prstGeom prst="rect">
            <a:avLst/>
          </a:prstGeom>
        </p:spPr>
      </p:pic>
      <p:pic>
        <p:nvPicPr>
          <p:cNvPr id="10" name="Picture 9">
            <a:extLst>
              <a:ext uri="{FF2B5EF4-FFF2-40B4-BE49-F238E27FC236}">
                <a16:creationId xmlns:a16="http://schemas.microsoft.com/office/drawing/2014/main" id="{9955F3FB-DA54-4614-9A2F-04D92ECC57C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861254" y="5126938"/>
            <a:ext cx="1123582" cy="1188015"/>
          </a:xfrm>
          <a:prstGeom prst="rect">
            <a:avLst/>
          </a:prstGeom>
        </p:spPr>
      </p:pic>
      <p:sp>
        <p:nvSpPr>
          <p:cNvPr id="3" name="TextBox 2">
            <a:extLst>
              <a:ext uri="{FF2B5EF4-FFF2-40B4-BE49-F238E27FC236}">
                <a16:creationId xmlns:a16="http://schemas.microsoft.com/office/drawing/2014/main" id="{921C4952-C116-4F77-AF38-E60546334CC1}"/>
              </a:ext>
            </a:extLst>
          </p:cNvPr>
          <p:cNvSpPr txBox="1"/>
          <p:nvPr/>
        </p:nvSpPr>
        <p:spPr>
          <a:xfrm>
            <a:off x="1041883" y="2892859"/>
            <a:ext cx="10453431" cy="1415770"/>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
                  <a:solidFill>
                    <a:srgbClr val="000000"/>
                  </a:solidFill>
                </a:uFill>
                <a:latin typeface="Nunito ExtraBold" panose="00000900000000000000" pitchFamily="2" charset="0"/>
                <a:sym typeface="Calibri"/>
              </a:rPr>
              <a:t>An introduction to TRANSITIONS and the </a:t>
            </a:r>
            <a:r>
              <a:rPr kumimoji="0" lang="en-US" sz="3200" b="0" i="0" u="none" strike="noStrike" cap="none" spc="0" normalizeH="0" baseline="0" dirty="0" err="1">
                <a:ln>
                  <a:noFill/>
                </a:ln>
                <a:solidFill>
                  <a:schemeClr val="bg1"/>
                </a:solidFill>
                <a:effectLst/>
                <a:uFill>
                  <a:solidFill>
                    <a:srgbClr val="000000"/>
                  </a:solidFill>
                </a:uFill>
                <a:latin typeface="Nunito ExtraBold" panose="00000900000000000000" pitchFamily="2" charset="0"/>
                <a:sym typeface="Calibri"/>
              </a:rPr>
              <a:t>Routemap</a:t>
            </a:r>
            <a:endParaRPr kumimoji="0" lang="en-US" sz="2800" b="0" i="0" u="none" strike="noStrike" cap="none" spc="0" normalizeH="0" baseline="0" dirty="0">
              <a:ln>
                <a:noFill/>
              </a:ln>
              <a:solidFill>
                <a:schemeClr val="bg1"/>
              </a:solidFill>
              <a:effectLst/>
              <a:uFill>
                <a:solidFill>
                  <a:srgbClr val="000000"/>
                </a:solidFill>
              </a:uFill>
              <a:latin typeface="Nunito ExtraBold" panose="00000900000000000000" pitchFamily="2" charset="0"/>
              <a:sym typeface="Calibri"/>
            </a:endParaRPr>
          </a:p>
          <a:p>
            <a:pPr marL="0" marR="0" indent="0" algn="l" defTabSz="914353"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bg1"/>
              </a:solidFill>
              <a:effectLst/>
              <a:uFill>
                <a:solidFill>
                  <a:srgbClr val="000000"/>
                </a:solidFill>
              </a:uFill>
              <a:latin typeface="Nunito ExtraBold" panose="00000900000000000000" pitchFamily="2" charset="0"/>
              <a:sym typeface="Calibri"/>
            </a:endParaRPr>
          </a:p>
          <a:p>
            <a:pPr marL="0" marR="0" indent="0" algn="l" defTabSz="914353"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
                  <a:solidFill>
                    <a:srgbClr val="000000"/>
                  </a:solidFill>
                </a:uFill>
                <a:latin typeface="Nunito ExtraBold" panose="00000900000000000000" pitchFamily="2" charset="0"/>
                <a:sym typeface="Calibri"/>
              </a:rPr>
              <a:t>E-learning course and guide to the </a:t>
            </a:r>
            <a:r>
              <a:rPr kumimoji="0" lang="en-US" sz="2400" b="0" i="0" u="none" strike="noStrike" cap="none" spc="0" normalizeH="0" baseline="0" dirty="0" err="1">
                <a:ln>
                  <a:noFill/>
                </a:ln>
                <a:solidFill>
                  <a:schemeClr val="bg1"/>
                </a:solidFill>
                <a:effectLst/>
                <a:uFill>
                  <a:solidFill>
                    <a:srgbClr val="000000"/>
                  </a:solidFill>
                </a:uFill>
                <a:latin typeface="Nunito ExtraBold" panose="00000900000000000000" pitchFamily="2" charset="0"/>
                <a:sym typeface="Calibri"/>
              </a:rPr>
              <a:t>Routemap</a:t>
            </a:r>
            <a:r>
              <a:rPr kumimoji="0" lang="en-US" sz="2400" b="0" i="0" u="none" strike="noStrike" cap="none" spc="0" normalizeH="0" baseline="0" dirty="0">
                <a:ln>
                  <a:noFill/>
                </a:ln>
                <a:solidFill>
                  <a:schemeClr val="bg1"/>
                </a:solidFill>
                <a:effectLst/>
                <a:uFill>
                  <a:solidFill>
                    <a:srgbClr val="000000"/>
                  </a:solidFill>
                </a:uFill>
                <a:latin typeface="Nunito ExtraBold" panose="00000900000000000000" pitchFamily="2" charset="0"/>
                <a:sym typeface="Calibri"/>
              </a:rPr>
              <a:t> knowledge resource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2.4  Research activities in the TRANSITIONS case cities</a:t>
            </a:r>
          </a:p>
        </p:txBody>
      </p:sp>
      <p:sp>
        <p:nvSpPr>
          <p:cNvPr id="5" name="TextBox 4">
            <a:extLst>
              <a:ext uri="{FF2B5EF4-FFF2-40B4-BE49-F238E27FC236}">
                <a16:creationId xmlns:a16="http://schemas.microsoft.com/office/drawing/2014/main" id="{1AD65DA7-E5B1-40E4-957F-612177E2439E}"/>
              </a:ext>
            </a:extLst>
          </p:cNvPr>
          <p:cNvSpPr txBox="1"/>
          <p:nvPr/>
        </p:nvSpPr>
        <p:spPr>
          <a:xfrm>
            <a:off x="6097324" y="2222413"/>
            <a:ext cx="5819336" cy="3078390"/>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Findings from the Phase 1 literature review informed the planning of the Phase 2 primary research activities to be undertaken in the five case cities: Accra, Kumasi and Freetown, forming a western Africa cluster; and Cape Town and Maputo, forming a southern Africa cluster. For each city it was planned that research should be undertaken in cooperation with two IPT associations or unions, based around two IPT terminals and routes. The table below confirms the terminals that provided the focal point for research in each city.</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 </a:t>
            </a:r>
          </a:p>
        </p:txBody>
      </p:sp>
      <p:graphicFrame>
        <p:nvGraphicFramePr>
          <p:cNvPr id="4" name="Table 5">
            <a:extLst>
              <a:ext uri="{FF2B5EF4-FFF2-40B4-BE49-F238E27FC236}">
                <a16:creationId xmlns:a16="http://schemas.microsoft.com/office/drawing/2014/main" id="{52A781A5-74CD-7D58-6090-6A05482215C2}"/>
              </a:ext>
            </a:extLst>
          </p:cNvPr>
          <p:cNvGraphicFramePr>
            <a:graphicFrameLocks noGrp="1"/>
          </p:cNvGraphicFramePr>
          <p:nvPr/>
        </p:nvGraphicFramePr>
        <p:xfrm>
          <a:off x="275340" y="1973314"/>
          <a:ext cx="5541260" cy="3576588"/>
        </p:xfrm>
        <a:graphic>
          <a:graphicData uri="http://schemas.openxmlformats.org/drawingml/2006/table">
            <a:tbl>
              <a:tblPr firstRow="1" bandRow="1">
                <a:tableStyleId>{5940675A-B579-460E-94D1-54222C63F5DA}</a:tableStyleId>
              </a:tblPr>
              <a:tblGrid>
                <a:gridCol w="2086860">
                  <a:extLst>
                    <a:ext uri="{9D8B030D-6E8A-4147-A177-3AD203B41FA5}">
                      <a16:colId xmlns:a16="http://schemas.microsoft.com/office/drawing/2014/main" val="4121966037"/>
                    </a:ext>
                  </a:extLst>
                </a:gridCol>
                <a:gridCol w="3454400">
                  <a:extLst>
                    <a:ext uri="{9D8B030D-6E8A-4147-A177-3AD203B41FA5}">
                      <a16:colId xmlns:a16="http://schemas.microsoft.com/office/drawing/2014/main" val="2916367081"/>
                    </a:ext>
                  </a:extLst>
                </a:gridCol>
              </a:tblGrid>
              <a:tr h="493217">
                <a:tc>
                  <a:txBody>
                    <a:bodyPr/>
                    <a:lstStyle/>
                    <a:p>
                      <a:pPr algn="l"/>
                      <a:r>
                        <a:rPr lang="en-GB"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Case city</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58595B"/>
                    </a:solidFill>
                  </a:tcPr>
                </a:tc>
                <a:tc>
                  <a:txBody>
                    <a:bodyPr/>
                    <a:lstStyle/>
                    <a:p>
                      <a:pPr algn="l"/>
                      <a:r>
                        <a:rPr lang="en-GB"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Terminals</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58595B"/>
                    </a:solidFill>
                  </a:tcPr>
                </a:tc>
                <a:extLst>
                  <a:ext uri="{0D108BD9-81ED-4DB2-BD59-A6C34878D82A}">
                    <a16:rowId xmlns:a16="http://schemas.microsoft.com/office/drawing/2014/main" val="2546734500"/>
                  </a:ext>
                </a:extLst>
              </a:tr>
              <a:tr h="493217">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Accra, Ghana</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Kinbu</a:t>
                      </a:r>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 and ‘37’ Terminal</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732444833"/>
                  </a:ext>
                </a:extLst>
              </a:tr>
              <a:tr h="698979">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Kumasi, Ghana</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Tech Junction and </a:t>
                      </a:r>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Sofoline</a:t>
                      </a:r>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 Terminal</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1395184334"/>
                  </a:ext>
                </a:extLst>
              </a:tr>
              <a:tr h="698979">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Freetown, Sierra Leone</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Eastern Police and Regent Road</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3444319219"/>
                  </a:ext>
                </a:extLst>
              </a:tr>
              <a:tr h="698979">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Cape Town, South Africa</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Khayelitscha</a:t>
                      </a:r>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 Site C and </a:t>
                      </a:r>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Khayelitscha</a:t>
                      </a:r>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 Mall</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4689750"/>
                  </a:ext>
                </a:extLst>
              </a:tr>
              <a:tr h="493217">
                <a:tc>
                  <a:txBody>
                    <a:bodyPr/>
                    <a:lstStyle/>
                    <a:p>
                      <a:pPr algn="l"/>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Maputo, </a:t>
                      </a:r>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Mozabique</a:t>
                      </a:r>
                      <a:endParaRPr lang="en-GB" sz="16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Ximpeto</a:t>
                      </a:r>
                      <a:r>
                        <a:rPr lang="en-GB" sz="1600" dirty="0">
                          <a:solidFill>
                            <a:srgbClr val="58595B"/>
                          </a:solidFill>
                          <a:latin typeface="Roboto" panose="02000000000000000000" pitchFamily="2" charset="0"/>
                          <a:ea typeface="Roboto" panose="02000000000000000000" pitchFamily="2" charset="0"/>
                          <a:cs typeface="Roboto" panose="02000000000000000000" pitchFamily="2" charset="0"/>
                        </a:rPr>
                        <a:t> and </a:t>
                      </a:r>
                      <a:r>
                        <a:rPr lang="en-GB" sz="1600" dirty="0" err="1">
                          <a:solidFill>
                            <a:srgbClr val="58595B"/>
                          </a:solidFill>
                          <a:latin typeface="Roboto" panose="02000000000000000000" pitchFamily="2" charset="0"/>
                          <a:ea typeface="Roboto" panose="02000000000000000000" pitchFamily="2" charset="0"/>
                          <a:cs typeface="Roboto" panose="02000000000000000000" pitchFamily="2" charset="0"/>
                        </a:rPr>
                        <a:t>Combatentes</a:t>
                      </a:r>
                      <a:endParaRPr lang="en-GB" sz="16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745354414"/>
                  </a:ext>
                </a:extLst>
              </a:tr>
            </a:tbl>
          </a:graphicData>
        </a:graphic>
      </p:graphicFrame>
    </p:spTree>
    <p:extLst>
      <p:ext uri="{BB962C8B-B14F-4D97-AF65-F5344CB8AC3E}">
        <p14:creationId xmlns:p14="http://schemas.microsoft.com/office/powerpoint/2010/main" val="3312561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2.5  Research activities in the TRANSITIONS case cities</a:t>
            </a:r>
          </a:p>
        </p:txBody>
      </p:sp>
      <p:sp>
        <p:nvSpPr>
          <p:cNvPr id="5" name="TextBox 4">
            <a:extLst>
              <a:ext uri="{FF2B5EF4-FFF2-40B4-BE49-F238E27FC236}">
                <a16:creationId xmlns:a16="http://schemas.microsoft.com/office/drawing/2014/main" id="{1AD65DA7-E5B1-40E4-957F-612177E2439E}"/>
              </a:ext>
            </a:extLst>
          </p:cNvPr>
          <p:cNvSpPr txBox="1"/>
          <p:nvPr/>
        </p:nvSpPr>
        <p:spPr>
          <a:xfrm>
            <a:off x="6096000" y="1096679"/>
            <a:ext cx="5819336" cy="5380321"/>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Research methodologies were selected in order to address the project themes of clean (low carbon), affordable, safe and efficient (operationally efficient) IPT.  As summarised also in the diagram, the three main activities were:</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Stakeholder interviews</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with public authority and IPT industry stakeholders, to understand the regulatory, organisational and business models that apply, as well as their effectiveness and implications for operational efficiency and safety.</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Passenger opinion surveys</a:t>
            </a:r>
            <a:r>
              <a:rPr lang="en-GB" sz="1800" dirty="0">
                <a:solidFill>
                  <a:srgbClr val="00759E"/>
                </a:solidFill>
                <a:uFill>
                  <a:solidFill>
                    <a:srgbClr val="000000"/>
                  </a:solidFill>
                </a:uFill>
                <a:latin typeface="Roboto" panose="02000000000000000000" pitchFamily="2" charset="0"/>
                <a:ea typeface="Roboto" panose="02000000000000000000" pitchFamily="2" charset="0"/>
              </a:rPr>
              <a:t>,</a:t>
            </a:r>
            <a:r>
              <a:rPr lang="en-GB" sz="1800" b="1" dirty="0">
                <a:solidFill>
                  <a:srgbClr val="00759E"/>
                </a:solidFill>
                <a:uFill>
                  <a:solidFill>
                    <a:srgbClr val="000000"/>
                  </a:solidFill>
                </a:uFill>
                <a:latin typeface="Roboto" panose="02000000000000000000" pitchFamily="2" charset="0"/>
                <a:ea typeface="Roboto" panose="02000000000000000000" pitchFamily="2" charset="0"/>
              </a:rPr>
              <a:t> </a:t>
            </a:r>
            <a:r>
              <a:rPr lang="en-GB" sz="1800" dirty="0">
                <a:solidFill>
                  <a:srgbClr val="00759E"/>
                </a:solidFill>
                <a:uFill>
                  <a:solidFill>
                    <a:srgbClr val="000000"/>
                  </a:solidFill>
                </a:uFill>
                <a:latin typeface="Roboto" panose="02000000000000000000" pitchFamily="2" charset="0"/>
                <a:ea typeface="Roboto" panose="02000000000000000000" pitchFamily="2" charset="0"/>
              </a:rPr>
              <a:t>providing information on IPT customer profiles and perceptions of service affordability, safety and priorities for improvement.</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Fuel consumption and GPS tracking survey</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to gather evidence of typical fuel consumption of IPT vehicles and related insights on carbon emissions, localised air pollution and impacts for operational business models.</a:t>
            </a:r>
            <a:endParaRPr lang="en-GB" sz="1800" b="1" dirty="0">
              <a:solidFill>
                <a:srgbClr val="00759E"/>
              </a:solidFill>
              <a:uFill>
                <a:solidFill>
                  <a:srgbClr val="000000"/>
                </a:solidFill>
              </a:uFill>
              <a:latin typeface="Roboto" panose="02000000000000000000" pitchFamily="2" charset="0"/>
              <a:ea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endParaRPr lang="en-GB" sz="1800" dirty="0">
              <a:solidFill>
                <a:srgbClr val="00759E"/>
              </a:solidFill>
              <a:uFill>
                <a:solidFill>
                  <a:srgbClr val="000000"/>
                </a:solidFill>
              </a:uFill>
              <a:latin typeface="Roboto" panose="02000000000000000000" pitchFamily="2" charset="0"/>
              <a:ea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endParaRPr lang="en-GB" sz="1800" b="1" dirty="0">
              <a:solidFill>
                <a:srgbClr val="00759E"/>
              </a:solidFill>
              <a:uFill>
                <a:solidFill>
                  <a:srgbClr val="000000"/>
                </a:solidFill>
              </a:uFill>
              <a:latin typeface="Roboto" panose="02000000000000000000" pitchFamily="2" charset="0"/>
              <a:ea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endParaRPr lang="en-GB" sz="1800" b="1"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 </a:t>
            </a:r>
          </a:p>
        </p:txBody>
      </p:sp>
      <p:graphicFrame>
        <p:nvGraphicFramePr>
          <p:cNvPr id="6" name="Diagram 5">
            <a:extLst>
              <a:ext uri="{FF2B5EF4-FFF2-40B4-BE49-F238E27FC236}">
                <a16:creationId xmlns:a16="http://schemas.microsoft.com/office/drawing/2014/main" id="{1DED7E5C-A636-5F2D-B646-473209EAF55E}"/>
              </a:ext>
            </a:extLst>
          </p:cNvPr>
          <p:cNvGraphicFramePr/>
          <p:nvPr>
            <p:extLst>
              <p:ext uri="{D42A27DB-BD31-4B8C-83A1-F6EECF244321}">
                <p14:modId xmlns:p14="http://schemas.microsoft.com/office/powerpoint/2010/main" val="2830618617"/>
              </p:ext>
            </p:extLst>
          </p:nvPr>
        </p:nvGraphicFramePr>
        <p:xfrm>
          <a:off x="275340" y="1921707"/>
          <a:ext cx="5575300" cy="4555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6999D5B0-1A8B-4831-3B72-F67D8F931503}"/>
              </a:ext>
            </a:extLst>
          </p:cNvPr>
          <p:cNvSpPr/>
          <p:nvPr/>
        </p:nvSpPr>
        <p:spPr>
          <a:xfrm>
            <a:off x="2298700" y="1373813"/>
            <a:ext cx="3551940" cy="550959"/>
          </a:xfrm>
          <a:prstGeom prst="roundRect">
            <a:avLst>
              <a:gd name="adj" fmla="val 28322"/>
            </a:avLst>
          </a:prstGeom>
          <a:solidFill>
            <a:srgbClr val="FFFFFF"/>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914353"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58595B"/>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Research outputs</a:t>
            </a:r>
          </a:p>
        </p:txBody>
      </p:sp>
    </p:spTree>
    <p:extLst>
      <p:ext uri="{BB962C8B-B14F-4D97-AF65-F5344CB8AC3E}">
        <p14:creationId xmlns:p14="http://schemas.microsoft.com/office/powerpoint/2010/main" val="381675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3.1  Developing and applying the TRANSITIONS </a:t>
            </a:r>
            <a:r>
              <a:rPr lang="en-US" sz="2800" b="1" dirty="0" err="1">
                <a:solidFill>
                  <a:schemeClr val="bg1"/>
                </a:solidFill>
                <a:latin typeface="Nunito ExtraBold" panose="00000900000000000000" pitchFamily="2" charset="0"/>
                <a:cs typeface="Arial"/>
              </a:rPr>
              <a:t>Routemap</a:t>
            </a:r>
            <a:endParaRPr lang="en-US" sz="2800" b="1" dirty="0">
              <a:solidFill>
                <a:schemeClr val="bg1"/>
              </a:solidFill>
              <a:latin typeface="Nunito ExtraBold" panose="00000900000000000000" pitchFamily="2" charset="0"/>
              <a:cs typeface="Arial"/>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275340" y="1312107"/>
            <a:ext cx="11611860" cy="5276478"/>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Based on the enhanced understanding of the IPT sector following the Phase 2 research activities, the final project phase has involved the development of the TRANSITIONS </a:t>
            </a:r>
            <a:r>
              <a:rPr lang="en-GB" sz="1800" dirty="0" err="1">
                <a:solidFill>
                  <a:srgbClr val="00759E"/>
                </a:solidFill>
                <a:uFill>
                  <a:solidFill>
                    <a:srgbClr val="000000"/>
                  </a:solidFill>
                </a:uFill>
                <a:latin typeface="Roboto" panose="02000000000000000000" pitchFamily="2" charset="0"/>
                <a:ea typeface="Roboto" panose="02000000000000000000" pitchFamily="2" charset="0"/>
              </a:rPr>
              <a:t>Routemap</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To further inform this process, representatives of public authorities and IPT unions and associations from the TRANSITIONS case cities, as well as seven additional guest cities, participated in two regional workshops in Africa (hosted in Accra and Cape Town). These enabled sharing of the results of the TRANSITIONS research, as well as productive discussions around the challenges experienced by practitioners, as well as opportunities and potential solutions. </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As the principal output of the project, the TRANSITIONS </a:t>
            </a:r>
            <a:r>
              <a:rPr lang="en-GB" sz="1800" dirty="0" err="1">
                <a:solidFill>
                  <a:srgbClr val="00759E"/>
                </a:solidFill>
                <a:uFill>
                  <a:solidFill>
                    <a:srgbClr val="000000"/>
                  </a:solidFill>
                </a:uFill>
                <a:latin typeface="Roboto" panose="02000000000000000000" pitchFamily="2" charset="0"/>
                <a:ea typeface="Roboto" panose="02000000000000000000" pitchFamily="2" charset="0"/>
              </a:rPr>
              <a:t>Routemap</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and online knowledge resource provides:</a:t>
            </a:r>
          </a:p>
          <a:p>
            <a:pPr marL="342900" lvl="0" indent="-342900">
              <a:spcBef>
                <a:spcPts val="400"/>
              </a:spcBef>
              <a:spcAft>
                <a:spcPts val="400"/>
              </a:spcAft>
              <a:buClr>
                <a:srgbClr val="0093CA"/>
              </a:buClr>
              <a:buSzPts val="1200"/>
              <a:buFont typeface="Symbol" panose="05050102010706020507" pitchFamily="18" charset="2"/>
              <a:buChar char=""/>
              <a:tabLst>
                <a:tab pos="228600" algn="l"/>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A proposed ‘route’ towards improved IPT services, comprising a sequence of stages that could provide the basis for a smaller pilot project or larger, cost-effective programme for affordable, collective mobility.</a:t>
            </a:r>
          </a:p>
          <a:p>
            <a:pPr marL="342900" lvl="0" indent="-342900">
              <a:spcBef>
                <a:spcPts val="400"/>
              </a:spcBef>
              <a:spcAft>
                <a:spcPts val="400"/>
              </a:spcAft>
              <a:buClr>
                <a:srgbClr val="0093CA"/>
              </a:buClr>
              <a:buSzPts val="1200"/>
              <a:buFont typeface="Symbol" panose="05050102010706020507" pitchFamily="18" charset="2"/>
              <a:buChar char=""/>
              <a:tabLst>
                <a:tab pos="228600" algn="l"/>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A series of self-appraisal questions, that will assist practitioners in understanding the current situation in their city and degree of preparedness to move forward through the steps of the </a:t>
            </a:r>
            <a:r>
              <a:rPr lang="en-GB" sz="1800" dirty="0" err="1">
                <a:solidFill>
                  <a:srgbClr val="00759E"/>
                </a:solidFill>
                <a:effectLst/>
                <a:latin typeface="Roboto" panose="02000000000000000000" pitchFamily="2" charset="0"/>
                <a:ea typeface="Roboto" panose="02000000000000000000" pitchFamily="2" charset="0"/>
                <a:cs typeface="Roboto" panose="02000000000000000000" pitchFamily="2" charset="0"/>
              </a:rPr>
              <a:t>Routemap</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a:t>
            </a:r>
          </a:p>
          <a:p>
            <a:pPr marL="342900" lvl="0" indent="-342900">
              <a:spcBef>
                <a:spcPts val="400"/>
              </a:spcBef>
              <a:spcAft>
                <a:spcPts val="400"/>
              </a:spcAft>
              <a:buClr>
                <a:srgbClr val="0093CA"/>
              </a:buClr>
              <a:buSzPts val="1200"/>
              <a:buFont typeface="Symbol" panose="05050102010706020507" pitchFamily="18" charset="2"/>
              <a:buChar char=""/>
              <a:tabLst>
                <a:tab pos="228600" algn="l"/>
              </a:tabLst>
            </a:pPr>
            <a:r>
              <a:rPr lang="en-GB" sz="1800" dirty="0" err="1">
                <a:solidFill>
                  <a:srgbClr val="00759E"/>
                </a:solidFill>
                <a:latin typeface="Roboto" panose="02000000000000000000" pitchFamily="2" charset="0"/>
                <a:ea typeface="Roboto" panose="02000000000000000000" pitchFamily="2" charset="0"/>
                <a:cs typeface="Roboto" panose="02000000000000000000" pitchFamily="2" charset="0"/>
              </a:rPr>
              <a:t>B</a:t>
            </a:r>
            <a:r>
              <a:rPr lang="en-GB" sz="1800" dirty="0" err="1">
                <a:solidFill>
                  <a:srgbClr val="00759E"/>
                </a:solidFill>
                <a:effectLst/>
                <a:latin typeface="Roboto" panose="02000000000000000000" pitchFamily="2" charset="0"/>
                <a:ea typeface="Roboto" panose="02000000000000000000" pitchFamily="2" charset="0"/>
                <a:cs typeface="Roboto" panose="02000000000000000000" pitchFamily="2" charset="0"/>
              </a:rPr>
              <a:t>ckground</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knowledge on key themes relating to IPT, combined with comparative analysis of the situation in the TRANSITIONS case cities: Accra, Cape Town, Freetown, Kumasi and Maputo.</a:t>
            </a:r>
          </a:p>
          <a:p>
            <a:pPr marL="342900" lvl="0" indent="-342900">
              <a:spcBef>
                <a:spcPts val="400"/>
              </a:spcBef>
              <a:spcAft>
                <a:spcPts val="400"/>
              </a:spcAft>
              <a:buClr>
                <a:srgbClr val="0093CA"/>
              </a:buClr>
              <a:buSzPts val="1200"/>
              <a:buFont typeface="Symbol" panose="05050102010706020507" pitchFamily="18" charset="2"/>
              <a:buChar char=""/>
              <a:tabLst>
                <a:tab pos="228600" algn="l"/>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Main messages resulting from the research for practitioners and the international community.  </a:t>
            </a:r>
          </a:p>
          <a:p>
            <a:pPr marL="342900" lvl="0" indent="-342900">
              <a:spcBef>
                <a:spcPts val="400"/>
              </a:spcBef>
              <a:spcAft>
                <a:spcPts val="400"/>
              </a:spcAft>
              <a:buClr>
                <a:srgbClr val="0093CA"/>
              </a:buClr>
              <a:buSzPts val="1200"/>
              <a:buFont typeface="Symbol" panose="05050102010706020507" pitchFamily="18" charset="2"/>
              <a:buChar char=""/>
              <a:tabLst>
                <a:tab pos="228600" algn="l"/>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Signposting to other useful resources that provide further information and guidance on important themes.</a:t>
            </a:r>
          </a:p>
          <a:p>
            <a:pPr marL="0" marR="0" indent="0" algn="l" defTabSz="914353" rtl="0" fontAlgn="auto" hangingPunct="0">
              <a:lnSpc>
                <a:spcPct val="100000"/>
              </a:lnSpc>
              <a:spcBef>
                <a:spcPts val="0"/>
              </a:spcBef>
              <a:spcAft>
                <a:spcPts val="1200"/>
              </a:spcAft>
              <a:buClrTx/>
              <a:buSzTx/>
              <a:buFontTx/>
              <a:buNone/>
              <a:tabLst/>
            </a:pPr>
            <a:endParaRPr lang="en-GB" sz="18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3274832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3.2  Navigating the TRANSITIONS </a:t>
            </a:r>
            <a:r>
              <a:rPr lang="en-US" sz="2800" b="1" dirty="0" err="1">
                <a:solidFill>
                  <a:schemeClr val="bg1"/>
                </a:solidFill>
                <a:latin typeface="Nunito ExtraBold" panose="00000900000000000000" pitchFamily="2" charset="0"/>
                <a:cs typeface="Arial"/>
              </a:rPr>
              <a:t>Routemap</a:t>
            </a:r>
            <a:r>
              <a:rPr lang="en-US" sz="2800" b="1" dirty="0">
                <a:solidFill>
                  <a:schemeClr val="bg1"/>
                </a:solidFill>
                <a:latin typeface="Nunito ExtraBold" panose="00000900000000000000" pitchFamily="2" charset="0"/>
                <a:cs typeface="Arial"/>
              </a:rPr>
              <a:t> online resource</a:t>
            </a:r>
          </a:p>
        </p:txBody>
      </p:sp>
      <p:sp>
        <p:nvSpPr>
          <p:cNvPr id="5" name="TextBox 4">
            <a:extLst>
              <a:ext uri="{FF2B5EF4-FFF2-40B4-BE49-F238E27FC236}">
                <a16:creationId xmlns:a16="http://schemas.microsoft.com/office/drawing/2014/main" id="{1AD65DA7-E5B1-40E4-957F-612177E2439E}"/>
              </a:ext>
            </a:extLst>
          </p:cNvPr>
          <p:cNvSpPr txBox="1"/>
          <p:nvPr/>
        </p:nvSpPr>
        <p:spPr>
          <a:xfrm>
            <a:off x="9163433" y="2204270"/>
            <a:ext cx="2753228" cy="2654387"/>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a:t>
            </a:r>
            <a:r>
              <a:rPr lang="en-GB" sz="1800" dirty="0" err="1">
                <a:solidFill>
                  <a:srgbClr val="00759E"/>
                </a:solidFill>
                <a:uFill>
                  <a:solidFill>
                    <a:srgbClr val="000000"/>
                  </a:solidFill>
                </a:uFill>
                <a:latin typeface="Roboto" panose="02000000000000000000" pitchFamily="2" charset="0"/>
                <a:ea typeface="Roboto" panose="02000000000000000000" pitchFamily="2" charset="0"/>
              </a:rPr>
              <a:t>Routemap</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Key Diagram on the website homepage provides an overview of the ‘route markers’, as well as an index to navigate to further information on IPT topics and actions.</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In the following slides we explain the different components of the diagram.</a:t>
            </a:r>
          </a:p>
        </p:txBody>
      </p:sp>
      <p:pic>
        <p:nvPicPr>
          <p:cNvPr id="6" name="Picture 5">
            <a:extLst>
              <a:ext uri="{FF2B5EF4-FFF2-40B4-BE49-F238E27FC236}">
                <a16:creationId xmlns:a16="http://schemas.microsoft.com/office/drawing/2014/main" id="{BBEE5C97-8CFD-A6C5-A155-69D1010F47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340" y="1618461"/>
            <a:ext cx="8888092" cy="4982407"/>
          </a:xfrm>
          <a:prstGeom prst="rect">
            <a:avLst/>
          </a:prstGeom>
        </p:spPr>
      </p:pic>
      <p:sp>
        <p:nvSpPr>
          <p:cNvPr id="2" name="TextBox 1">
            <a:extLst>
              <a:ext uri="{FF2B5EF4-FFF2-40B4-BE49-F238E27FC236}">
                <a16:creationId xmlns:a16="http://schemas.microsoft.com/office/drawing/2014/main" id="{9F753564-955F-C4FE-4D4A-3579B26EF79E}"/>
              </a:ext>
            </a:extLst>
          </p:cNvPr>
          <p:cNvSpPr txBox="1"/>
          <p:nvPr/>
        </p:nvSpPr>
        <p:spPr>
          <a:xfrm>
            <a:off x="718917" y="1196492"/>
            <a:ext cx="4558477" cy="400108"/>
          </a:xfrm>
          <a:prstGeom prst="rect">
            <a:avLst/>
          </a:prstGeom>
          <a:solidFill>
            <a:schemeClr val="bg1">
              <a:alpha val="65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TRANSITIONS </a:t>
            </a:r>
            <a:r>
              <a:rPr kumimoji="0" lang="en-GB" sz="1400" b="1" i="0" u="none" strike="noStrike" cap="none" spc="0" normalizeH="0" baseline="0" dirty="0" err="1">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Routemap</a:t>
            </a: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Key Diagram</a:t>
            </a:r>
          </a:p>
        </p:txBody>
      </p:sp>
    </p:spTree>
    <p:extLst>
      <p:ext uri="{BB962C8B-B14F-4D97-AF65-F5344CB8AC3E}">
        <p14:creationId xmlns:p14="http://schemas.microsoft.com/office/powerpoint/2010/main" val="635614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2E070AB-5926-F85F-D422-376DD285E971}"/>
              </a:ext>
            </a:extLst>
          </p:cNvPr>
          <p:cNvSpPr/>
          <p:nvPr/>
        </p:nvSpPr>
        <p:spPr>
          <a:xfrm>
            <a:off x="533400" y="1835064"/>
            <a:ext cx="1612900" cy="4089400"/>
          </a:xfrm>
          <a:prstGeom prst="roundRect">
            <a:avLst>
              <a:gd name="adj" fmla="val 6430"/>
            </a:avLst>
          </a:prstGeom>
          <a:solidFill>
            <a:srgbClr val="00759E"/>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Policy objectives &amp; evidence</a:t>
            </a:r>
          </a:p>
        </p:txBody>
      </p:sp>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3.3  Navigating the </a:t>
            </a:r>
            <a:r>
              <a:rPr lang="en-US" sz="2800" b="1" dirty="0" err="1">
                <a:solidFill>
                  <a:schemeClr val="bg1"/>
                </a:solidFill>
                <a:latin typeface="Nunito ExtraBold" panose="00000900000000000000" pitchFamily="2" charset="0"/>
                <a:cs typeface="Arial"/>
              </a:rPr>
              <a:t>Routemap</a:t>
            </a:r>
            <a:r>
              <a:rPr lang="en-US" sz="2800" b="1" dirty="0">
                <a:solidFill>
                  <a:schemeClr val="bg1"/>
                </a:solidFill>
                <a:latin typeface="Nunito ExtraBold" panose="00000900000000000000" pitchFamily="2" charset="0"/>
                <a:cs typeface="Arial"/>
              </a:rPr>
              <a:t>: Policy objectives and evidence</a:t>
            </a:r>
          </a:p>
        </p:txBody>
      </p:sp>
      <p:sp>
        <p:nvSpPr>
          <p:cNvPr id="5" name="TextBox 4">
            <a:extLst>
              <a:ext uri="{FF2B5EF4-FFF2-40B4-BE49-F238E27FC236}">
                <a16:creationId xmlns:a16="http://schemas.microsoft.com/office/drawing/2014/main" id="{1AD65DA7-E5B1-40E4-957F-612177E2439E}"/>
              </a:ext>
            </a:extLst>
          </p:cNvPr>
          <p:cNvSpPr txBox="1"/>
          <p:nvPr/>
        </p:nvSpPr>
        <p:spPr>
          <a:xfrm>
            <a:off x="5892800" y="1299407"/>
            <a:ext cx="6019799" cy="5288761"/>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When preparing a Sustainable Urban Mobility Plan (SUMP) or project involving IPT, relevant policy objectives would be expected to include: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mobility,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affordability (of transport),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employment generation,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operational efficiency,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low carbon emissions,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inclusivity,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as well as safety and comfort. </a:t>
            </a:r>
          </a:p>
          <a:p>
            <a:pPr marR="0" algn="l" defTabSz="914353" rtl="0" fontAlgn="auto" hangingPunct="0">
              <a:lnSpc>
                <a:spcPct val="100000"/>
              </a:lnSpc>
              <a:spcBef>
                <a:spcPts val="0"/>
              </a:spcBef>
              <a:spcAft>
                <a:spcPts val="1200"/>
              </a:spcAft>
              <a:buClrTx/>
              <a:buSzTx/>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Use this element of the Key Diagram (or the ‘</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Context and Evidence</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sub-menu), to access background information and evidence gathered through the TRANSITIONS research in relation to these themes.</a:t>
            </a:r>
            <a:endPar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endParaRPr>
          </a:p>
        </p:txBody>
      </p:sp>
      <p:sp>
        <p:nvSpPr>
          <p:cNvPr id="4" name="Arrow: Right 3">
            <a:extLst>
              <a:ext uri="{FF2B5EF4-FFF2-40B4-BE49-F238E27FC236}">
                <a16:creationId xmlns:a16="http://schemas.microsoft.com/office/drawing/2014/main" id="{D86AFCA3-0A5F-3E1D-A166-6D2353B3533B}"/>
              </a:ext>
            </a:extLst>
          </p:cNvPr>
          <p:cNvSpPr/>
          <p:nvPr/>
        </p:nvSpPr>
        <p:spPr>
          <a:xfrm>
            <a:off x="393700" y="3429000"/>
            <a:ext cx="4964588" cy="1054975"/>
          </a:xfrm>
          <a:prstGeom prst="rightArrow">
            <a:avLst>
              <a:gd name="adj1" fmla="val 67647"/>
              <a:gd name="adj2" fmla="val 36765"/>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A route to low carbon, affordable and safe IPT</a:t>
            </a:r>
          </a:p>
        </p:txBody>
      </p:sp>
      <p:sp>
        <p:nvSpPr>
          <p:cNvPr id="9" name="Rectangle: Rounded Corners 8">
            <a:extLst>
              <a:ext uri="{FF2B5EF4-FFF2-40B4-BE49-F238E27FC236}">
                <a16:creationId xmlns:a16="http://schemas.microsoft.com/office/drawing/2014/main" id="{81DC99F6-9FB9-2A85-086D-417D529917C0}"/>
              </a:ext>
            </a:extLst>
          </p:cNvPr>
          <p:cNvSpPr/>
          <p:nvPr/>
        </p:nvSpPr>
        <p:spPr>
          <a:xfrm>
            <a:off x="2298700" y="1835064"/>
            <a:ext cx="2565400" cy="1593936"/>
          </a:xfrm>
          <a:prstGeom prst="roundRect">
            <a:avLst>
              <a:gd name="adj" fmla="val 5512"/>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Organisational and </a:t>
            </a:r>
          </a:p>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institutional characteristics</a:t>
            </a:r>
          </a:p>
        </p:txBody>
      </p:sp>
      <p:sp>
        <p:nvSpPr>
          <p:cNvPr id="10" name="Rectangle: Rounded Corners 9">
            <a:extLst>
              <a:ext uri="{FF2B5EF4-FFF2-40B4-BE49-F238E27FC236}">
                <a16:creationId xmlns:a16="http://schemas.microsoft.com/office/drawing/2014/main" id="{E9FE0A6E-DE16-6320-70C7-45034AF9DDED}"/>
              </a:ext>
            </a:extLst>
          </p:cNvPr>
          <p:cNvSpPr/>
          <p:nvPr/>
        </p:nvSpPr>
        <p:spPr>
          <a:xfrm>
            <a:off x="2298700" y="4483975"/>
            <a:ext cx="2565400" cy="1440489"/>
          </a:xfrm>
          <a:prstGeom prst="roundRect">
            <a:avLst>
              <a:gd name="adj" fmla="val 3442"/>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Infrastructure, fleet &amp; digital actions</a:t>
            </a:r>
          </a:p>
        </p:txBody>
      </p:sp>
    </p:spTree>
    <p:extLst>
      <p:ext uri="{BB962C8B-B14F-4D97-AF65-F5344CB8AC3E}">
        <p14:creationId xmlns:p14="http://schemas.microsoft.com/office/powerpoint/2010/main" val="1176071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2E070AB-5926-F85F-D422-376DD285E971}"/>
              </a:ext>
            </a:extLst>
          </p:cNvPr>
          <p:cNvSpPr/>
          <p:nvPr/>
        </p:nvSpPr>
        <p:spPr>
          <a:xfrm>
            <a:off x="431800" y="1835064"/>
            <a:ext cx="1612900" cy="4089400"/>
          </a:xfrm>
          <a:prstGeom prst="roundRect">
            <a:avLst>
              <a:gd name="adj" fmla="val 6430"/>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Policy objectives &amp; evidence</a:t>
            </a:r>
          </a:p>
        </p:txBody>
      </p:sp>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3.4  Navigating the </a:t>
            </a:r>
            <a:r>
              <a:rPr lang="en-US" sz="2800" b="1" dirty="0" err="1">
                <a:solidFill>
                  <a:schemeClr val="bg1"/>
                </a:solidFill>
                <a:latin typeface="Nunito ExtraBold" panose="00000900000000000000" pitchFamily="2" charset="0"/>
                <a:cs typeface="Arial"/>
              </a:rPr>
              <a:t>Routemap</a:t>
            </a:r>
            <a:r>
              <a:rPr lang="en-US" sz="2800" b="1" dirty="0">
                <a:solidFill>
                  <a:schemeClr val="bg1"/>
                </a:solidFill>
                <a:latin typeface="Nunito ExtraBold" panose="00000900000000000000" pitchFamily="2" charset="0"/>
                <a:cs typeface="Arial"/>
              </a:rPr>
              <a:t>: the </a:t>
            </a:r>
            <a:r>
              <a:rPr lang="en-US" sz="2800" b="1" dirty="0" err="1">
                <a:solidFill>
                  <a:schemeClr val="bg1"/>
                </a:solidFill>
                <a:latin typeface="Nunito ExtraBold" panose="00000900000000000000" pitchFamily="2" charset="0"/>
                <a:cs typeface="Arial"/>
              </a:rPr>
              <a:t>Routemarkers</a:t>
            </a:r>
            <a:endParaRPr lang="en-US" sz="2800" b="1" dirty="0">
              <a:solidFill>
                <a:schemeClr val="bg1"/>
              </a:solidFill>
              <a:latin typeface="Nunito ExtraBold" panose="00000900000000000000" pitchFamily="2" charset="0"/>
              <a:cs typeface="Arial"/>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5473700" y="1424317"/>
            <a:ext cx="6629400" cy="4910893"/>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The central arrow or spine of the </a:t>
            </a:r>
            <a:r>
              <a:rPr lang="en-GB" sz="1800" dirty="0" err="1">
                <a:solidFill>
                  <a:srgbClr val="00759E"/>
                </a:solidFill>
                <a:effectLst/>
                <a:latin typeface="Roboto" panose="02000000000000000000" pitchFamily="2" charset="0"/>
                <a:ea typeface="Roboto" panose="02000000000000000000" pitchFamily="2" charset="0"/>
                <a:cs typeface="Roboto" panose="02000000000000000000" pitchFamily="2" charset="0"/>
              </a:rPr>
              <a:t>Routemap</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Key Diagram shows the main stages of an approach to working collaboratively with the IPT sector. The individual stages, referred to as ‘route markers’ are posed as questions:</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What IPT objectives and plans have been agreed?</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Are core aspects of regulation and enforcement in place?</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Do we have the basic infrastructure for IPT in place?</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Are we supporting IPT business development?</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What are we doing to support improved fleet maintenance?</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Can we provide improved passenger services?</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How can we upscale success stories and improve?</a:t>
            </a:r>
          </a:p>
          <a:p>
            <a:pPr marR="0" algn="l" defTabSz="914353" rtl="0" fontAlgn="auto" hangingPunct="0">
              <a:lnSpc>
                <a:spcPct val="100000"/>
              </a:lnSpc>
              <a:spcBef>
                <a:spcPts val="0"/>
              </a:spcBef>
              <a:spcAft>
                <a:spcPts val="1200"/>
              </a:spcAft>
              <a:buClrTx/>
              <a:buSzTx/>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Route Marker descriptions and related city self-appraisal questions can be access from the ‘</a:t>
            </a:r>
            <a:r>
              <a:rPr lang="en-GB" sz="1800" dirty="0" err="1">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Routemap</a:t>
            </a: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 &amp; City Self-Appraisal</a:t>
            </a:r>
            <a:r>
              <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rPr>
              <a:t>’ menu.</a:t>
            </a:r>
          </a:p>
        </p:txBody>
      </p:sp>
      <p:sp>
        <p:nvSpPr>
          <p:cNvPr id="4" name="Arrow: Right 3">
            <a:extLst>
              <a:ext uri="{FF2B5EF4-FFF2-40B4-BE49-F238E27FC236}">
                <a16:creationId xmlns:a16="http://schemas.microsoft.com/office/drawing/2014/main" id="{D86AFCA3-0A5F-3E1D-A166-6D2353B3533B}"/>
              </a:ext>
            </a:extLst>
          </p:cNvPr>
          <p:cNvSpPr/>
          <p:nvPr/>
        </p:nvSpPr>
        <p:spPr>
          <a:xfrm>
            <a:off x="292100" y="3429000"/>
            <a:ext cx="4964588" cy="1054975"/>
          </a:xfrm>
          <a:prstGeom prst="rightArrow">
            <a:avLst>
              <a:gd name="adj1" fmla="val 67647"/>
              <a:gd name="adj2" fmla="val 36765"/>
            </a:avLst>
          </a:prstGeom>
          <a:solidFill>
            <a:srgbClr val="00759E"/>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A route to low carbon, affordable and safe IPT</a:t>
            </a:r>
          </a:p>
        </p:txBody>
      </p:sp>
      <p:sp>
        <p:nvSpPr>
          <p:cNvPr id="9" name="Rectangle: Rounded Corners 8">
            <a:extLst>
              <a:ext uri="{FF2B5EF4-FFF2-40B4-BE49-F238E27FC236}">
                <a16:creationId xmlns:a16="http://schemas.microsoft.com/office/drawing/2014/main" id="{81DC99F6-9FB9-2A85-086D-417D529917C0}"/>
              </a:ext>
            </a:extLst>
          </p:cNvPr>
          <p:cNvSpPr/>
          <p:nvPr/>
        </p:nvSpPr>
        <p:spPr>
          <a:xfrm>
            <a:off x="2197100" y="1835064"/>
            <a:ext cx="2565400" cy="1593936"/>
          </a:xfrm>
          <a:prstGeom prst="roundRect">
            <a:avLst>
              <a:gd name="adj" fmla="val 5512"/>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Organisational and </a:t>
            </a:r>
          </a:p>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institutional characteristics</a:t>
            </a:r>
          </a:p>
        </p:txBody>
      </p:sp>
      <p:sp>
        <p:nvSpPr>
          <p:cNvPr id="10" name="Rectangle: Rounded Corners 9">
            <a:extLst>
              <a:ext uri="{FF2B5EF4-FFF2-40B4-BE49-F238E27FC236}">
                <a16:creationId xmlns:a16="http://schemas.microsoft.com/office/drawing/2014/main" id="{E9FE0A6E-DE16-6320-70C7-45034AF9DDED}"/>
              </a:ext>
            </a:extLst>
          </p:cNvPr>
          <p:cNvSpPr/>
          <p:nvPr/>
        </p:nvSpPr>
        <p:spPr>
          <a:xfrm>
            <a:off x="2197100" y="4483975"/>
            <a:ext cx="2565400" cy="1440489"/>
          </a:xfrm>
          <a:prstGeom prst="roundRect">
            <a:avLst>
              <a:gd name="adj" fmla="val 3442"/>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Infrastructure, fleet &amp; digital actions</a:t>
            </a:r>
          </a:p>
        </p:txBody>
      </p:sp>
    </p:spTree>
    <p:extLst>
      <p:ext uri="{BB962C8B-B14F-4D97-AF65-F5344CB8AC3E}">
        <p14:creationId xmlns:p14="http://schemas.microsoft.com/office/powerpoint/2010/main" val="356173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2E070AB-5926-F85F-D422-376DD285E971}"/>
              </a:ext>
            </a:extLst>
          </p:cNvPr>
          <p:cNvSpPr/>
          <p:nvPr/>
        </p:nvSpPr>
        <p:spPr>
          <a:xfrm>
            <a:off x="533400" y="1835064"/>
            <a:ext cx="1612900" cy="4089400"/>
          </a:xfrm>
          <a:prstGeom prst="roundRect">
            <a:avLst>
              <a:gd name="adj" fmla="val 6430"/>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Policy objectives &amp; evidence</a:t>
            </a:r>
          </a:p>
        </p:txBody>
      </p:sp>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3.3  Navigating the </a:t>
            </a:r>
            <a:r>
              <a:rPr lang="en-US" sz="2800" b="1" dirty="0" err="1">
                <a:solidFill>
                  <a:schemeClr val="bg1"/>
                </a:solidFill>
                <a:latin typeface="Nunito ExtraBold" panose="00000900000000000000" pitchFamily="2" charset="0"/>
                <a:cs typeface="Arial"/>
              </a:rPr>
              <a:t>Routemap</a:t>
            </a:r>
            <a:r>
              <a:rPr lang="en-US" sz="2800" b="1" dirty="0">
                <a:solidFill>
                  <a:schemeClr val="bg1"/>
                </a:solidFill>
                <a:latin typeface="Nunito ExtraBold" panose="00000900000000000000" pitchFamily="2" charset="0"/>
                <a:cs typeface="Arial"/>
              </a:rPr>
              <a:t>: IPT organizational characteristics</a:t>
            </a:r>
          </a:p>
        </p:txBody>
      </p:sp>
      <p:sp>
        <p:nvSpPr>
          <p:cNvPr id="5" name="TextBox 4">
            <a:extLst>
              <a:ext uri="{FF2B5EF4-FFF2-40B4-BE49-F238E27FC236}">
                <a16:creationId xmlns:a16="http://schemas.microsoft.com/office/drawing/2014/main" id="{1AD65DA7-E5B1-40E4-957F-612177E2439E}"/>
              </a:ext>
            </a:extLst>
          </p:cNvPr>
          <p:cNvSpPr txBox="1"/>
          <p:nvPr/>
        </p:nvSpPr>
        <p:spPr>
          <a:xfrm>
            <a:off x="5638801" y="1723290"/>
            <a:ext cx="6019799" cy="4466393"/>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The organisational and institutional characteristics part of the Key Diagram guides the user towards background information and consideration of the situation in TRANSITIONS case cities, in relation to: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IPT regulation &amp; enforcement</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Integration of Public Transport and IPT</a:t>
            </a:r>
            <a:endPar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Organisational and financial models of IPT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Labour conditions</a:t>
            </a:r>
            <a:endPar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And engagement between government and the IPT industry</a:t>
            </a:r>
          </a:p>
          <a:p>
            <a:pPr marR="0" algn="l" defTabSz="914353" rtl="0" fontAlgn="auto" hangingPunct="0">
              <a:lnSpc>
                <a:spcPct val="100000"/>
              </a:lnSpc>
              <a:spcBef>
                <a:spcPts val="0"/>
              </a:spcBef>
              <a:spcAft>
                <a:spcPts val="1200"/>
              </a:spcAft>
              <a:buClrTx/>
              <a:buSzTx/>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This information can also be accessed from the ‘</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IPT Organisation</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sub-menu), </a:t>
            </a:r>
            <a:endPar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endParaRPr>
          </a:p>
        </p:txBody>
      </p:sp>
      <p:sp>
        <p:nvSpPr>
          <p:cNvPr id="4" name="Arrow: Right 3">
            <a:extLst>
              <a:ext uri="{FF2B5EF4-FFF2-40B4-BE49-F238E27FC236}">
                <a16:creationId xmlns:a16="http://schemas.microsoft.com/office/drawing/2014/main" id="{D86AFCA3-0A5F-3E1D-A166-6D2353B3533B}"/>
              </a:ext>
            </a:extLst>
          </p:cNvPr>
          <p:cNvSpPr/>
          <p:nvPr/>
        </p:nvSpPr>
        <p:spPr>
          <a:xfrm>
            <a:off x="393700" y="3429000"/>
            <a:ext cx="4964588" cy="1054975"/>
          </a:xfrm>
          <a:prstGeom prst="rightArrow">
            <a:avLst>
              <a:gd name="adj1" fmla="val 67647"/>
              <a:gd name="adj2" fmla="val 36765"/>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A route to low carbon, affordable and safe IPT</a:t>
            </a:r>
          </a:p>
        </p:txBody>
      </p:sp>
      <p:sp>
        <p:nvSpPr>
          <p:cNvPr id="9" name="Rectangle: Rounded Corners 8">
            <a:extLst>
              <a:ext uri="{FF2B5EF4-FFF2-40B4-BE49-F238E27FC236}">
                <a16:creationId xmlns:a16="http://schemas.microsoft.com/office/drawing/2014/main" id="{81DC99F6-9FB9-2A85-086D-417D529917C0}"/>
              </a:ext>
            </a:extLst>
          </p:cNvPr>
          <p:cNvSpPr/>
          <p:nvPr/>
        </p:nvSpPr>
        <p:spPr>
          <a:xfrm>
            <a:off x="2298700" y="1835064"/>
            <a:ext cx="2565400" cy="1593936"/>
          </a:xfrm>
          <a:prstGeom prst="roundRect">
            <a:avLst>
              <a:gd name="adj" fmla="val 5512"/>
            </a:avLst>
          </a:prstGeom>
          <a:solidFill>
            <a:srgbClr val="00759E"/>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lumMod val="95000"/>
                  </a:schemeClr>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Organisational and </a:t>
            </a:r>
          </a:p>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lumMod val="95000"/>
                  </a:schemeClr>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institutional characteristics</a:t>
            </a:r>
          </a:p>
        </p:txBody>
      </p:sp>
      <p:sp>
        <p:nvSpPr>
          <p:cNvPr id="10" name="Rectangle: Rounded Corners 9">
            <a:extLst>
              <a:ext uri="{FF2B5EF4-FFF2-40B4-BE49-F238E27FC236}">
                <a16:creationId xmlns:a16="http://schemas.microsoft.com/office/drawing/2014/main" id="{E9FE0A6E-DE16-6320-70C7-45034AF9DDED}"/>
              </a:ext>
            </a:extLst>
          </p:cNvPr>
          <p:cNvSpPr/>
          <p:nvPr/>
        </p:nvSpPr>
        <p:spPr>
          <a:xfrm>
            <a:off x="2298700" y="4483975"/>
            <a:ext cx="2565400" cy="1440489"/>
          </a:xfrm>
          <a:prstGeom prst="roundRect">
            <a:avLst>
              <a:gd name="adj" fmla="val 3442"/>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Infrastructure, fleet &amp; digital actions</a:t>
            </a:r>
          </a:p>
        </p:txBody>
      </p:sp>
    </p:spTree>
    <p:extLst>
      <p:ext uri="{BB962C8B-B14F-4D97-AF65-F5344CB8AC3E}">
        <p14:creationId xmlns:p14="http://schemas.microsoft.com/office/powerpoint/2010/main" val="408749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2E070AB-5926-F85F-D422-376DD285E971}"/>
              </a:ext>
            </a:extLst>
          </p:cNvPr>
          <p:cNvSpPr/>
          <p:nvPr/>
        </p:nvSpPr>
        <p:spPr>
          <a:xfrm>
            <a:off x="292100" y="1835064"/>
            <a:ext cx="1612900" cy="4089400"/>
          </a:xfrm>
          <a:prstGeom prst="roundRect">
            <a:avLst>
              <a:gd name="adj" fmla="val 6430"/>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Policy objectives &amp; evidence</a:t>
            </a:r>
          </a:p>
        </p:txBody>
      </p:sp>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57132"/>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3.3  Navigating the </a:t>
            </a:r>
            <a:r>
              <a:rPr lang="en-US" sz="2800" b="1" dirty="0" err="1">
                <a:solidFill>
                  <a:schemeClr val="bg1"/>
                </a:solidFill>
                <a:latin typeface="Nunito ExtraBold" panose="00000900000000000000" pitchFamily="2" charset="0"/>
                <a:cs typeface="Arial"/>
              </a:rPr>
              <a:t>Routemap</a:t>
            </a:r>
            <a:r>
              <a:rPr lang="en-US" sz="2800" b="1" dirty="0">
                <a:solidFill>
                  <a:schemeClr val="bg1"/>
                </a:solidFill>
                <a:latin typeface="Nunito ExtraBold" panose="00000900000000000000" pitchFamily="2" charset="0"/>
                <a:cs typeface="Arial"/>
              </a:rPr>
              <a:t>: Actions for improving IPT</a:t>
            </a:r>
          </a:p>
        </p:txBody>
      </p:sp>
      <p:sp>
        <p:nvSpPr>
          <p:cNvPr id="5" name="TextBox 4">
            <a:extLst>
              <a:ext uri="{FF2B5EF4-FFF2-40B4-BE49-F238E27FC236}">
                <a16:creationId xmlns:a16="http://schemas.microsoft.com/office/drawing/2014/main" id="{1AD65DA7-E5B1-40E4-957F-612177E2439E}"/>
              </a:ext>
            </a:extLst>
          </p:cNvPr>
          <p:cNvSpPr txBox="1"/>
          <p:nvPr/>
        </p:nvSpPr>
        <p:spPr>
          <a:xfrm>
            <a:off x="5269388" y="1195803"/>
            <a:ext cx="6770212" cy="4466393"/>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This final part of the </a:t>
            </a:r>
            <a:r>
              <a:rPr lang="en-GB" sz="1800" dirty="0" err="1">
                <a:solidFill>
                  <a:srgbClr val="00759E"/>
                </a:solidFill>
                <a:effectLst/>
                <a:latin typeface="Roboto" panose="02000000000000000000" pitchFamily="2" charset="0"/>
                <a:ea typeface="Roboto" panose="02000000000000000000" pitchFamily="2" charset="0"/>
                <a:cs typeface="Roboto" panose="02000000000000000000" pitchFamily="2" charset="0"/>
              </a:rPr>
              <a:t>Routemap</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knowledge resource sets out five categories of actions that could be pursued </a:t>
            </a: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in order to achieve improvements to IPT services. Although examples are limited, summary case study information is provided where possible:</a:t>
            </a:r>
            <a:endPar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Infrastructure and operations – Cape Town has introduced Minibus-Taxi lanes</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Network Management– Dar es Salaam introduced restrictions on the sizes of IPT vehicles entering the city centre</a:t>
            </a:r>
            <a:endPar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Fleet and fuel – Cape Town and Dakar have implemented fleet recapitalisation and replacement schemes</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Business development – The Blue Dot Taxi scheme involved partnering with the Minibus-Taxi sector in Cape Town to improve service quality and safety for passengers</a:t>
            </a:r>
            <a:endPar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endParaRP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Digital passenger services – from mapping of services in Accra to </a:t>
            </a:r>
            <a:r>
              <a:rPr lang="en-GB" sz="1800" dirty="0">
                <a:solidFill>
                  <a:srgbClr val="00759E"/>
                </a:solidFill>
                <a:latin typeface="Roboto" panose="02000000000000000000" pitchFamily="2" charset="0"/>
                <a:ea typeface="Roboto" panose="02000000000000000000" pitchFamily="2" charset="0"/>
                <a:cs typeface="Roboto" panose="02000000000000000000" pitchFamily="2" charset="0"/>
              </a:rPr>
              <a:t>smart ticketing approaches in Senegal.</a:t>
            </a:r>
            <a:endPar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endParaRPr>
          </a:p>
          <a:p>
            <a:pPr marR="0" algn="l" defTabSz="914353" rtl="0" fontAlgn="auto" hangingPunct="0">
              <a:lnSpc>
                <a:spcPct val="100000"/>
              </a:lnSpc>
              <a:spcBef>
                <a:spcPts val="0"/>
              </a:spcBef>
              <a:spcAft>
                <a:spcPts val="1200"/>
              </a:spcAft>
              <a:buClrTx/>
              <a:buSzTx/>
              <a:tabLst/>
            </a:pP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This information can be accessed from the ‘</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Actions</a:t>
            </a:r>
            <a:r>
              <a:rPr lang="en-GB" sz="1800" dirty="0">
                <a:solidFill>
                  <a:srgbClr val="00759E"/>
                </a:solidFill>
                <a:effectLst/>
                <a:latin typeface="Roboto" panose="02000000000000000000" pitchFamily="2" charset="0"/>
                <a:ea typeface="Roboto" panose="02000000000000000000" pitchFamily="2" charset="0"/>
                <a:cs typeface="Roboto" panose="02000000000000000000" pitchFamily="2" charset="0"/>
              </a:rPr>
              <a:t>’ sub-menu</a:t>
            </a:r>
            <a:endParaRPr lang="en-GB" sz="1800" dirty="0">
              <a:solidFill>
                <a:srgbClr val="00759E"/>
              </a:solidFill>
              <a:uFill>
                <a:solidFill>
                  <a:srgbClr val="000000"/>
                </a:solidFill>
              </a:uFill>
              <a:latin typeface="Roboto" panose="02000000000000000000" pitchFamily="2" charset="0"/>
              <a:ea typeface="Roboto" panose="02000000000000000000" pitchFamily="2" charset="0"/>
              <a:cs typeface="Roboto" panose="02000000000000000000" pitchFamily="2" charset="0"/>
            </a:endParaRPr>
          </a:p>
        </p:txBody>
      </p:sp>
      <p:sp>
        <p:nvSpPr>
          <p:cNvPr id="4" name="Arrow: Right 3">
            <a:extLst>
              <a:ext uri="{FF2B5EF4-FFF2-40B4-BE49-F238E27FC236}">
                <a16:creationId xmlns:a16="http://schemas.microsoft.com/office/drawing/2014/main" id="{D86AFCA3-0A5F-3E1D-A166-6D2353B3533B}"/>
              </a:ext>
            </a:extLst>
          </p:cNvPr>
          <p:cNvSpPr/>
          <p:nvPr/>
        </p:nvSpPr>
        <p:spPr>
          <a:xfrm>
            <a:off x="152400" y="3429000"/>
            <a:ext cx="4964588" cy="1054975"/>
          </a:xfrm>
          <a:prstGeom prst="rightArrow">
            <a:avLst>
              <a:gd name="adj1" fmla="val 67647"/>
              <a:gd name="adj2" fmla="val 36765"/>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A route to low carbon, affordable and safe IPT</a:t>
            </a:r>
          </a:p>
        </p:txBody>
      </p:sp>
      <p:sp>
        <p:nvSpPr>
          <p:cNvPr id="9" name="Rectangle: Rounded Corners 8">
            <a:extLst>
              <a:ext uri="{FF2B5EF4-FFF2-40B4-BE49-F238E27FC236}">
                <a16:creationId xmlns:a16="http://schemas.microsoft.com/office/drawing/2014/main" id="{81DC99F6-9FB9-2A85-086D-417D529917C0}"/>
              </a:ext>
            </a:extLst>
          </p:cNvPr>
          <p:cNvSpPr/>
          <p:nvPr/>
        </p:nvSpPr>
        <p:spPr>
          <a:xfrm>
            <a:off x="2057400" y="1835064"/>
            <a:ext cx="2565400" cy="1593936"/>
          </a:xfrm>
          <a:prstGeom prst="roundRect">
            <a:avLst>
              <a:gd name="adj" fmla="val 5512"/>
            </a:avLst>
          </a:prstGeom>
          <a:solidFill>
            <a:schemeClr val="bg1">
              <a:lumMod val="85000"/>
            </a:schemeClr>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Organisational and </a:t>
            </a:r>
          </a:p>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institutional characteristics</a:t>
            </a:r>
          </a:p>
        </p:txBody>
      </p:sp>
      <p:sp>
        <p:nvSpPr>
          <p:cNvPr id="10" name="Rectangle: Rounded Corners 9">
            <a:extLst>
              <a:ext uri="{FF2B5EF4-FFF2-40B4-BE49-F238E27FC236}">
                <a16:creationId xmlns:a16="http://schemas.microsoft.com/office/drawing/2014/main" id="{E9FE0A6E-DE16-6320-70C7-45034AF9DDED}"/>
              </a:ext>
            </a:extLst>
          </p:cNvPr>
          <p:cNvSpPr/>
          <p:nvPr/>
        </p:nvSpPr>
        <p:spPr>
          <a:xfrm>
            <a:off x="2057400" y="4483975"/>
            <a:ext cx="2565400" cy="1440489"/>
          </a:xfrm>
          <a:prstGeom prst="roundRect">
            <a:avLst>
              <a:gd name="adj" fmla="val 3442"/>
            </a:avLst>
          </a:prstGeom>
          <a:solidFill>
            <a:srgbClr val="00759E"/>
          </a:solidFill>
          <a:ln w="254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bg1"/>
                </a:solidFill>
                <a:effectLst/>
                <a:uFill>
                  <a:solidFill>
                    <a:srgbClr val="000000"/>
                  </a:solidFill>
                </a:uFill>
                <a:latin typeface="Roboto" panose="02000000000000000000" pitchFamily="2" charset="0"/>
                <a:ea typeface="Roboto" panose="02000000000000000000" pitchFamily="2" charset="0"/>
                <a:cs typeface="Roboto" panose="02000000000000000000" pitchFamily="2" charset="0"/>
                <a:sym typeface="Calibri"/>
              </a:rPr>
              <a:t>Infrastructure, fleet &amp; digital actions</a:t>
            </a:r>
          </a:p>
        </p:txBody>
      </p:sp>
    </p:spTree>
    <p:extLst>
      <p:ext uri="{BB962C8B-B14F-4D97-AF65-F5344CB8AC3E}">
        <p14:creationId xmlns:p14="http://schemas.microsoft.com/office/powerpoint/2010/main" val="405749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550681" y="282612"/>
            <a:ext cx="10417509"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Thanks for your attention</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6923803" y="1304444"/>
            <a:ext cx="5071794" cy="6093974"/>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hangingPunct="0">
              <a:lnSpc>
                <a:spcPct val="100000"/>
              </a:lnSpc>
              <a:spcBef>
                <a:spcPts val="0"/>
              </a:spcBef>
              <a:spcAft>
                <a:spcPts val="1200"/>
              </a:spcAft>
              <a:buClrTx/>
              <a:buSzTx/>
              <a:buFontTx/>
              <a:buNone/>
              <a:tabLst/>
            </a:pP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Thank you for taking the time to complete this introduction to the topic of IPT, the </a:t>
            </a:r>
            <a:r>
              <a:rPr lang="en-GB" sz="2000" dirty="0">
                <a:solidFill>
                  <a:srgbClr val="00759E"/>
                </a:solidFill>
                <a:uFill>
                  <a:solidFill>
                    <a:srgbClr val="000000"/>
                  </a:solidFill>
                </a:uFill>
                <a:latin typeface="Roboto" panose="02000000000000000000" pitchFamily="2" charset="0"/>
                <a:ea typeface="Roboto" panose="02000000000000000000" pitchFamily="2" charset="0"/>
              </a:rPr>
              <a:t>activities</a:t>
            </a: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of the TRANSITIONS project, and the online knowledge resource. We hope that you find the background information, cross-city comparison and </a:t>
            </a:r>
            <a:r>
              <a:rPr kumimoji="0" lang="en-GB" sz="2000" b="0" i="0" u="none" strike="noStrike" cap="none" spc="0" normalizeH="0" baseline="0" dirty="0" err="1">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Routemap</a:t>
            </a: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recommendations available on this website useful. </a:t>
            </a:r>
          </a:p>
          <a:p>
            <a:pPr marL="0" marR="0" indent="0" algn="l" defTabSz="914353" rtl="0" fontAlgn="auto" hangingPunct="0">
              <a:lnSpc>
                <a:spcPct val="100000"/>
              </a:lnSpc>
              <a:spcBef>
                <a:spcPts val="0"/>
              </a:spcBef>
              <a:spcAft>
                <a:spcPts val="1200"/>
              </a:spcAft>
              <a:buClrTx/>
              <a:buSzTx/>
              <a:buFontTx/>
              <a:buNone/>
              <a:tabLst/>
            </a:pPr>
            <a:r>
              <a:rPr lang="en-GB" sz="2000" dirty="0">
                <a:solidFill>
                  <a:srgbClr val="00759E"/>
                </a:solidFill>
                <a:uFill>
                  <a:solidFill>
                    <a:srgbClr val="000000"/>
                  </a:solidFill>
                </a:uFill>
                <a:latin typeface="Roboto" panose="02000000000000000000" pitchFamily="2" charset="0"/>
                <a:ea typeface="Roboto" panose="02000000000000000000" pitchFamily="2" charset="0"/>
              </a:rPr>
              <a:t>The outcomes of research undertaken by TRANSITIONS will be reported also in academic papers and included on our ‘</a:t>
            </a:r>
            <a:r>
              <a:rPr lang="en-GB" sz="2000" dirty="0">
                <a:solidFill>
                  <a:srgbClr val="00759E"/>
                </a:solidFill>
                <a:uFill>
                  <a:solidFill>
                    <a:srgbClr val="000000"/>
                  </a:solidFill>
                </a:u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Repository</a:t>
            </a:r>
            <a:r>
              <a:rPr lang="en-GB" sz="2000" dirty="0">
                <a:solidFill>
                  <a:srgbClr val="00759E"/>
                </a:solidFill>
                <a:uFill>
                  <a:solidFill>
                    <a:srgbClr val="000000"/>
                  </a:solidFill>
                </a:uFill>
                <a:latin typeface="Roboto" panose="02000000000000000000" pitchFamily="2" charset="0"/>
                <a:ea typeface="Roboto" panose="02000000000000000000" pitchFamily="2" charset="0"/>
              </a:rPr>
              <a:t>’ page once available.</a:t>
            </a:r>
          </a:p>
          <a:p>
            <a:pPr marL="0" marR="0" indent="0" algn="l" defTabSz="914353" rtl="0" fontAlgn="auto" hangingPunct="0">
              <a:lnSpc>
                <a:spcPct val="100000"/>
              </a:lnSpc>
              <a:spcBef>
                <a:spcPts val="0"/>
              </a:spcBef>
              <a:spcAft>
                <a:spcPts val="1200"/>
              </a:spcAft>
              <a:buClrTx/>
              <a:buSzTx/>
              <a:buFontTx/>
              <a:buNone/>
              <a:tabLst/>
            </a:pPr>
            <a:r>
              <a:rPr lang="en-GB" sz="2000" dirty="0">
                <a:solidFill>
                  <a:srgbClr val="00759E"/>
                </a:solidFill>
                <a:uFill>
                  <a:solidFill>
                    <a:srgbClr val="000000"/>
                  </a:solidFill>
                </a:uFill>
                <a:latin typeface="Roboto" panose="02000000000000000000" pitchFamily="2" charset="0"/>
                <a:ea typeface="Roboto" panose="02000000000000000000" pitchFamily="2" charset="0"/>
              </a:rPr>
              <a:t>Should you have any questions in relation to the work undertaken by the project or applying the </a:t>
            </a:r>
            <a:r>
              <a:rPr lang="en-GB" sz="2000" dirty="0" err="1">
                <a:solidFill>
                  <a:srgbClr val="00759E"/>
                </a:solidFill>
                <a:uFill>
                  <a:solidFill>
                    <a:srgbClr val="000000"/>
                  </a:solidFill>
                </a:uFill>
                <a:latin typeface="Roboto" panose="02000000000000000000" pitchFamily="2" charset="0"/>
                <a:ea typeface="Roboto" panose="02000000000000000000" pitchFamily="2" charset="0"/>
              </a:rPr>
              <a:t>Routemap</a:t>
            </a:r>
            <a:r>
              <a:rPr lang="en-GB" sz="2000" dirty="0">
                <a:solidFill>
                  <a:srgbClr val="00759E"/>
                </a:solidFill>
                <a:uFill>
                  <a:solidFill>
                    <a:srgbClr val="000000"/>
                  </a:solidFill>
                </a:uFill>
                <a:latin typeface="Roboto" panose="02000000000000000000" pitchFamily="2" charset="0"/>
                <a:ea typeface="Roboto" panose="02000000000000000000" pitchFamily="2" charset="0"/>
              </a:rPr>
              <a:t> proposals in practice then </a:t>
            </a:r>
            <a:r>
              <a:rPr lang="en-GB" sz="2000" dirty="0">
                <a:solidFill>
                  <a:srgbClr val="00759E"/>
                </a:solidFill>
                <a:uFill>
                  <a:solidFill>
                    <a:srgbClr val="000000"/>
                  </a:solidFill>
                </a:u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please do reach out to us</a:t>
            </a:r>
            <a:r>
              <a:rPr lang="en-GB" sz="2000" dirty="0">
                <a:solidFill>
                  <a:srgbClr val="00759E"/>
                </a:solidFill>
                <a:uFill>
                  <a:solidFill>
                    <a:srgbClr val="000000"/>
                  </a:solidFill>
                </a:uFill>
                <a:latin typeface="Roboto" panose="02000000000000000000" pitchFamily="2" charset="0"/>
                <a:ea typeface="Roboto" panose="02000000000000000000" pitchFamily="2" charset="0"/>
              </a:rPr>
              <a:t>.</a:t>
            </a:r>
            <a:endPar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a:p>
            <a:pPr marL="0" marR="0" indent="0" algn="l" defTabSz="914353" rtl="0" fontAlgn="auto" hangingPunct="0">
              <a:lnSpc>
                <a:spcPct val="100000"/>
              </a:lnSpc>
              <a:spcBef>
                <a:spcPts val="0"/>
              </a:spcBef>
              <a:spcAft>
                <a:spcPts val="1200"/>
              </a:spcAft>
              <a:buClrTx/>
              <a:buSzTx/>
              <a:buFontTx/>
              <a:buNone/>
              <a:tabLst/>
            </a:pPr>
            <a:r>
              <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a:t>
            </a:r>
          </a:p>
        </p:txBody>
      </p:sp>
      <p:pic>
        <p:nvPicPr>
          <p:cNvPr id="2" name="Picture 2">
            <a:extLst>
              <a:ext uri="{FF2B5EF4-FFF2-40B4-BE49-F238E27FC236}">
                <a16:creationId xmlns:a16="http://schemas.microsoft.com/office/drawing/2014/main" id="{AFDF843A-EEE0-0BB8-1121-7EB0763EB1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054974"/>
            <a:ext cx="6727401" cy="5803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76BD98-F07C-A661-AA58-F4BDE3C9C18D}"/>
              </a:ext>
            </a:extLst>
          </p:cNvPr>
          <p:cNvSpPr txBox="1"/>
          <p:nvPr/>
        </p:nvSpPr>
        <p:spPr>
          <a:xfrm>
            <a:off x="196403" y="1304444"/>
            <a:ext cx="4558477" cy="400108"/>
          </a:xfrm>
          <a:prstGeom prst="rect">
            <a:avLst/>
          </a:prstGeom>
          <a:solidFill>
            <a:schemeClr val="bg1">
              <a:alpha val="65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Informal Public Transport across Sub-Saharan Africa</a:t>
            </a:r>
          </a:p>
        </p:txBody>
      </p:sp>
      <p:sp>
        <p:nvSpPr>
          <p:cNvPr id="6" name="TextBox 5">
            <a:extLst>
              <a:ext uri="{FF2B5EF4-FFF2-40B4-BE49-F238E27FC236}">
                <a16:creationId xmlns:a16="http://schemas.microsoft.com/office/drawing/2014/main" id="{C783B0CB-FDBA-04BA-6546-A5FC773DBA5C}"/>
              </a:ext>
            </a:extLst>
          </p:cNvPr>
          <p:cNvSpPr txBox="1"/>
          <p:nvPr/>
        </p:nvSpPr>
        <p:spPr>
          <a:xfrm>
            <a:off x="196403" y="5810163"/>
            <a:ext cx="1885615" cy="923328"/>
          </a:xfrm>
          <a:prstGeom prst="rect">
            <a:avLst/>
          </a:prstGeom>
          <a:solidFill>
            <a:schemeClr val="bg1">
              <a:alpha val="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hangingPunct="0">
              <a:lnSpc>
                <a:spcPct val="100000"/>
              </a:lnSpc>
              <a:spcBef>
                <a:spcPts val="0"/>
              </a:spcBef>
              <a:spcAft>
                <a:spcPts val="0"/>
              </a:spcAft>
              <a:buClrTx/>
              <a:buSzTx/>
              <a:buFontTx/>
              <a:buNone/>
              <a:tabLst/>
            </a:pPr>
            <a:r>
              <a:rPr lang="en-GB" sz="1200" dirty="0">
                <a:solidFill>
                  <a:srgbClr val="00759E"/>
                </a:solidFill>
                <a:uFill>
                  <a:solidFill>
                    <a:srgbClr val="000000"/>
                  </a:solidFill>
                </a:uFill>
                <a:latin typeface="Roboto" panose="02000000000000000000" pitchFamily="2" charset="0"/>
                <a:ea typeface="Roboto" panose="02000000000000000000" pitchFamily="2" charset="0"/>
              </a:rPr>
              <a:t>Source: Map based upon @FUNMIOYATGUN 2018 and TRANSITIONS partners’ knowledge</a:t>
            </a:r>
            <a:endParaRPr kumimoji="0" lang="en-GB" sz="120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p:txBody>
      </p:sp>
    </p:spTree>
    <p:extLst>
      <p:ext uri="{BB962C8B-B14F-4D97-AF65-F5344CB8AC3E}">
        <p14:creationId xmlns:p14="http://schemas.microsoft.com/office/powerpoint/2010/main" val="332411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550681" y="282612"/>
            <a:ext cx="10417509"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Welcome!</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6173722" y="1899203"/>
            <a:ext cx="5793069" cy="4647424"/>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hangingPunct="0">
              <a:lnSpc>
                <a:spcPct val="100000"/>
              </a:lnSpc>
              <a:spcBef>
                <a:spcPts val="0"/>
              </a:spcBef>
              <a:spcAft>
                <a:spcPts val="1200"/>
              </a:spcAft>
              <a:buClrTx/>
              <a:buSzTx/>
              <a:buFontTx/>
              <a:buNone/>
              <a:tabLst/>
            </a:pP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Thanks for your interest in the Informal Public Transport </a:t>
            </a:r>
            <a:r>
              <a:rPr kumimoji="0" lang="en-GB" sz="2000" b="0" i="0" u="none" strike="noStrike" cap="none" spc="0" normalizeH="0" baseline="0" dirty="0" err="1">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Routemap</a:t>
            </a:r>
            <a:r>
              <a:rPr lang="en-GB" sz="2000" dirty="0">
                <a:solidFill>
                  <a:srgbClr val="00759E"/>
                </a:solidFill>
                <a:uFill>
                  <a:solidFill>
                    <a:srgbClr val="000000"/>
                  </a:solidFill>
                </a:uFill>
                <a:latin typeface="Roboto" panose="02000000000000000000" pitchFamily="2" charset="0"/>
                <a:ea typeface="Roboto" panose="02000000000000000000" pitchFamily="2" charset="0"/>
              </a:rPr>
              <a:t>, produced by the </a:t>
            </a:r>
            <a:r>
              <a:rPr lang="en-GB" sz="2000" dirty="0">
                <a:solidFill>
                  <a:srgbClr val="00759E"/>
                </a:solidFill>
                <a:uFill>
                  <a:solidFill>
                    <a:srgbClr val="000000"/>
                  </a:solidFill>
                </a:u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High Volume Transport (HVT) </a:t>
            </a:r>
            <a:r>
              <a:rPr lang="en-GB" sz="2000" dirty="0">
                <a:solidFill>
                  <a:srgbClr val="00759E"/>
                </a:solidFill>
                <a:uFill>
                  <a:solidFill>
                    <a:srgbClr val="000000"/>
                  </a:solidFill>
                </a:uFill>
                <a:latin typeface="Roboto" panose="02000000000000000000" pitchFamily="2" charset="0"/>
                <a:ea typeface="Roboto" panose="02000000000000000000" pitchFamily="2" charset="0"/>
              </a:rPr>
              <a:t>TRANSITIONS project (funded by UKAID).</a:t>
            </a:r>
          </a:p>
          <a:p>
            <a:pPr marL="0" marR="0" indent="0" algn="l" defTabSz="914353" rtl="0" fontAlgn="auto" hangingPunct="0">
              <a:lnSpc>
                <a:spcPct val="100000"/>
              </a:lnSpc>
              <a:spcBef>
                <a:spcPts val="0"/>
              </a:spcBef>
              <a:spcAft>
                <a:spcPts val="1200"/>
              </a:spcAft>
              <a:buClrTx/>
              <a:buSzTx/>
              <a:buFontTx/>
              <a:buNone/>
              <a:tabLst/>
            </a:pP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In this introductory short course we </a:t>
            </a:r>
            <a:r>
              <a:rPr lang="en-GB" sz="2000" dirty="0">
                <a:solidFill>
                  <a:srgbClr val="00759E"/>
                </a:solidFill>
                <a:uFill>
                  <a:solidFill>
                    <a:srgbClr val="000000"/>
                  </a:solidFill>
                </a:uFill>
                <a:latin typeface="Roboto" panose="02000000000000000000" pitchFamily="2" charset="0"/>
                <a:ea typeface="Roboto" panose="02000000000000000000" pitchFamily="2" charset="0"/>
              </a:rPr>
              <a:t>respond to</a:t>
            </a: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the following questions:</a:t>
            </a:r>
          </a:p>
          <a:p>
            <a:pPr marL="457200" marR="0" indent="-457200" algn="l" defTabSz="914353" rtl="0" fontAlgn="auto" hangingPunct="0">
              <a:lnSpc>
                <a:spcPct val="100000"/>
              </a:lnSpc>
              <a:spcBef>
                <a:spcPts val="0"/>
              </a:spcBef>
              <a:spcAft>
                <a:spcPts val="1200"/>
              </a:spcAft>
              <a:buClrTx/>
              <a:buSzTx/>
              <a:buAutoNum type="arabicPeriod"/>
              <a:tabLst/>
            </a:pPr>
            <a:r>
              <a:rPr lang="en-GB" sz="2000" dirty="0">
                <a:solidFill>
                  <a:srgbClr val="00759E"/>
                </a:solidFill>
                <a:uFill>
                  <a:solidFill>
                    <a:srgbClr val="000000"/>
                  </a:solidFill>
                </a:uFill>
                <a:latin typeface="Roboto" panose="02000000000000000000" pitchFamily="2" charset="0"/>
                <a:ea typeface="Roboto" panose="02000000000000000000" pitchFamily="2" charset="0"/>
              </a:rPr>
              <a:t>What is ‘Informal Public Transport’? And why do we think it is so important?</a:t>
            </a:r>
          </a:p>
          <a:p>
            <a:pPr marL="457200" marR="0" indent="-457200" algn="l" defTabSz="914353" rtl="0" fontAlgn="auto" hangingPunct="0">
              <a:lnSpc>
                <a:spcPct val="100000"/>
              </a:lnSpc>
              <a:spcBef>
                <a:spcPts val="0"/>
              </a:spcBef>
              <a:spcAft>
                <a:spcPts val="1200"/>
              </a:spcAft>
              <a:buClrTx/>
              <a:buSzTx/>
              <a:buAutoNum type="arabicPeriod"/>
              <a:tabLst/>
            </a:pPr>
            <a:r>
              <a:rPr lang="en-GB" sz="2000" dirty="0">
                <a:solidFill>
                  <a:srgbClr val="00759E"/>
                </a:solidFill>
                <a:uFill>
                  <a:solidFill>
                    <a:srgbClr val="000000"/>
                  </a:solidFill>
                </a:uFill>
                <a:latin typeface="Roboto" panose="02000000000000000000" pitchFamily="2" charset="0"/>
                <a:ea typeface="Roboto" panose="02000000000000000000" pitchFamily="2" charset="0"/>
              </a:rPr>
              <a:t>What were the aims and activities of the TRANSITIONS project?</a:t>
            </a:r>
          </a:p>
          <a:p>
            <a:pPr marL="457200" marR="0" indent="-457200" algn="l" defTabSz="914353" rtl="0" fontAlgn="auto" hangingPunct="0">
              <a:lnSpc>
                <a:spcPct val="100000"/>
              </a:lnSpc>
              <a:spcBef>
                <a:spcPts val="0"/>
              </a:spcBef>
              <a:spcAft>
                <a:spcPts val="1200"/>
              </a:spcAft>
              <a:buClrTx/>
              <a:buSzTx/>
              <a:buAutoNum type="arabicPeriod"/>
              <a:tabLst/>
            </a:pPr>
            <a:r>
              <a:rPr lang="en-GB" sz="2000" dirty="0">
                <a:solidFill>
                  <a:srgbClr val="00759E"/>
                </a:solidFill>
                <a:uFill>
                  <a:solidFill>
                    <a:srgbClr val="000000"/>
                  </a:solidFill>
                </a:uFill>
                <a:latin typeface="Roboto" panose="02000000000000000000" pitchFamily="2" charset="0"/>
                <a:ea typeface="Roboto" panose="02000000000000000000" pitchFamily="2" charset="0"/>
              </a:rPr>
              <a:t>How should I use the online knowledge resource and TRANSITIONS </a:t>
            </a:r>
            <a:r>
              <a:rPr lang="en-GB" sz="2000" dirty="0" err="1">
                <a:solidFill>
                  <a:srgbClr val="00759E"/>
                </a:solidFill>
                <a:uFill>
                  <a:solidFill>
                    <a:srgbClr val="000000"/>
                  </a:solidFill>
                </a:uFill>
                <a:latin typeface="Roboto" panose="02000000000000000000" pitchFamily="2" charset="0"/>
                <a:ea typeface="Roboto" panose="02000000000000000000" pitchFamily="2" charset="0"/>
              </a:rPr>
              <a:t>Routemap</a:t>
            </a:r>
            <a:r>
              <a:rPr lang="en-GB" sz="2000" dirty="0">
                <a:solidFill>
                  <a:srgbClr val="00759E"/>
                </a:solidFill>
                <a:uFill>
                  <a:solidFill>
                    <a:srgbClr val="000000"/>
                  </a:solidFill>
                </a:uFill>
                <a:latin typeface="Roboto" panose="02000000000000000000" pitchFamily="2" charset="0"/>
                <a:ea typeface="Roboto" panose="02000000000000000000" pitchFamily="2" charset="0"/>
              </a:rPr>
              <a:t>?</a:t>
            </a:r>
            <a:r>
              <a:rPr kumimoji="0" lang="en-GB" sz="20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a:t>
            </a:r>
          </a:p>
        </p:txBody>
      </p:sp>
      <p:pic>
        <p:nvPicPr>
          <p:cNvPr id="2" name="Picture 1">
            <a:extLst>
              <a:ext uri="{FF2B5EF4-FFF2-40B4-BE49-F238E27FC236}">
                <a16:creationId xmlns:a16="http://schemas.microsoft.com/office/drawing/2014/main" id="{CE40462D-9A8B-0D9E-6646-5BB9B325F595}"/>
              </a:ext>
            </a:extLst>
          </p:cNvPr>
          <p:cNvPicPr>
            <a:picLocks noChangeAspect="1"/>
          </p:cNvPicPr>
          <p:nvPr/>
        </p:nvPicPr>
        <p:blipFill rotWithShape="1">
          <a:blip r:embed="rId4"/>
          <a:srcRect l="19629" r="5499"/>
          <a:stretch/>
        </p:blipFill>
        <p:spPr>
          <a:xfrm>
            <a:off x="0" y="1054974"/>
            <a:ext cx="5793068" cy="5803025"/>
          </a:xfrm>
          <a:prstGeom prst="rect">
            <a:avLst/>
          </a:prstGeom>
        </p:spPr>
      </p:pic>
    </p:spTree>
    <p:extLst>
      <p:ext uri="{BB962C8B-B14F-4D97-AF65-F5344CB8AC3E}">
        <p14:creationId xmlns:p14="http://schemas.microsoft.com/office/powerpoint/2010/main" val="318743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550681" y="282612"/>
            <a:ext cx="10417509"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1.1  What is ‘informal transport’? </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6548903" y="1568698"/>
            <a:ext cx="5445982" cy="4576755"/>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‘Informal transport’ is an umbrella term, used to refer to a wide range of privately-operated mobility services in Low and Middle Income Countries (LMICs). These take many different forms, utilising motorcycles, three-wheelers, cars and buses.</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images on the left show ‘Okada’ motorcycle taxis, a ‘</a:t>
            </a:r>
            <a:r>
              <a:rPr lang="en-GB" sz="1800" dirty="0" err="1">
                <a:solidFill>
                  <a:srgbClr val="00759E"/>
                </a:solidFill>
                <a:uFill>
                  <a:solidFill>
                    <a:srgbClr val="000000"/>
                  </a:solidFill>
                </a:uFill>
                <a:latin typeface="Roboto" panose="02000000000000000000" pitchFamily="2" charset="0"/>
                <a:ea typeface="Roboto" panose="02000000000000000000" pitchFamily="2" charset="0"/>
              </a:rPr>
              <a:t>Kekeh</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three-wheeler, a ‘Taxi’ car and a ‘</a:t>
            </a:r>
            <a:r>
              <a:rPr lang="en-GB" sz="1800" dirty="0" err="1">
                <a:solidFill>
                  <a:srgbClr val="00759E"/>
                </a:solidFill>
                <a:uFill>
                  <a:solidFill>
                    <a:srgbClr val="000000"/>
                  </a:solidFill>
                </a:uFill>
                <a:latin typeface="Roboto" panose="02000000000000000000" pitchFamily="2" charset="0"/>
                <a:ea typeface="Roboto" panose="02000000000000000000" pitchFamily="2" charset="0"/>
              </a:rPr>
              <a:t>Poda-poda</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minibus service, all of which operate in Freetown, Sierra Leone.</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Terminology used to describe ‘informal transport’ has been the subject of considerable debate, with alternatives such as ‘intermediate transport’, ‘paratransit’, ‘popular transport’, ‘shared transport’ and ‘artisanal’ (in francophone Africa) being proposed.</a:t>
            </a: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hangingPunct="0">
              <a:lnSpc>
                <a:spcPct val="100000"/>
              </a:lnSpc>
              <a:spcBef>
                <a:spcPts val="0"/>
              </a:spcBef>
              <a:spcAft>
                <a:spcPts val="1200"/>
              </a:spcAft>
              <a:buClrTx/>
              <a:buSzTx/>
              <a:buFontTx/>
              <a:buNone/>
              <a:tabLst/>
            </a:pP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latinLnBrk="1" hangingPunct="0">
              <a:lnSpc>
                <a:spcPct val="100000"/>
              </a:lnSpc>
              <a:spcBef>
                <a:spcPts val="0"/>
              </a:spcBef>
              <a:spcAft>
                <a:spcPts val="1200"/>
              </a:spcAft>
              <a:buClrTx/>
              <a:buSzTx/>
              <a:buFontTx/>
              <a:buNone/>
              <a:tabLst/>
            </a:pPr>
            <a:endPar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a:p>
            <a:pPr marL="0" marR="0" indent="0" algn="l" defTabSz="914353" rtl="0" fontAlgn="auto" latinLnBrk="1" hangingPunct="0">
              <a:lnSpc>
                <a:spcPct val="100000"/>
              </a:lnSpc>
              <a:spcBef>
                <a:spcPts val="0"/>
              </a:spcBef>
              <a:spcAft>
                <a:spcPts val="1200"/>
              </a:spcAft>
              <a:buClrTx/>
              <a:buSzTx/>
              <a:buFontTx/>
              <a:buNone/>
              <a:tabLst/>
            </a:pPr>
            <a:r>
              <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a:t>
            </a:r>
          </a:p>
        </p:txBody>
      </p:sp>
      <p:pic>
        <p:nvPicPr>
          <p:cNvPr id="2" name="Picture 1">
            <a:extLst>
              <a:ext uri="{FF2B5EF4-FFF2-40B4-BE49-F238E27FC236}">
                <a16:creationId xmlns:a16="http://schemas.microsoft.com/office/drawing/2014/main" id="{2B839BB8-D876-732A-CFCA-6E0596EF388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414" y="1146483"/>
            <a:ext cx="6090515" cy="5428905"/>
          </a:xfrm>
          <a:prstGeom prst="rect">
            <a:avLst/>
          </a:prstGeom>
          <a:noFill/>
          <a:ln>
            <a:noFill/>
          </a:ln>
        </p:spPr>
      </p:pic>
      <p:sp>
        <p:nvSpPr>
          <p:cNvPr id="4" name="TextBox 3">
            <a:extLst>
              <a:ext uri="{FF2B5EF4-FFF2-40B4-BE49-F238E27FC236}">
                <a16:creationId xmlns:a16="http://schemas.microsoft.com/office/drawing/2014/main" id="{A8648B24-AAB6-8FD7-72AC-96CEB4B5E893}"/>
              </a:ext>
            </a:extLst>
          </p:cNvPr>
          <p:cNvSpPr txBox="1"/>
          <p:nvPr/>
        </p:nvSpPr>
        <p:spPr>
          <a:xfrm>
            <a:off x="380333" y="3073589"/>
            <a:ext cx="1132057" cy="400108"/>
          </a:xfrm>
          <a:prstGeom prst="rect">
            <a:avLst/>
          </a:prstGeom>
          <a:solidFill>
            <a:schemeClr val="bg1">
              <a:alpha val="65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err="1">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Poda-poda</a:t>
            </a:r>
            <a:endPar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p:txBody>
      </p:sp>
      <p:sp>
        <p:nvSpPr>
          <p:cNvPr id="6" name="TextBox 5">
            <a:extLst>
              <a:ext uri="{FF2B5EF4-FFF2-40B4-BE49-F238E27FC236}">
                <a16:creationId xmlns:a16="http://schemas.microsoft.com/office/drawing/2014/main" id="{98450D44-0EFC-12DF-ABBB-1E05B6702712}"/>
              </a:ext>
            </a:extLst>
          </p:cNvPr>
          <p:cNvSpPr txBox="1"/>
          <p:nvPr/>
        </p:nvSpPr>
        <p:spPr>
          <a:xfrm>
            <a:off x="4219361" y="2529303"/>
            <a:ext cx="599381" cy="400108"/>
          </a:xfrm>
          <a:prstGeom prst="rect">
            <a:avLst/>
          </a:prstGeom>
          <a:solidFill>
            <a:schemeClr val="bg1">
              <a:alpha val="65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Taxi</a:t>
            </a:r>
          </a:p>
        </p:txBody>
      </p:sp>
      <p:sp>
        <p:nvSpPr>
          <p:cNvPr id="7" name="TextBox 6">
            <a:extLst>
              <a:ext uri="{FF2B5EF4-FFF2-40B4-BE49-F238E27FC236}">
                <a16:creationId xmlns:a16="http://schemas.microsoft.com/office/drawing/2014/main" id="{02C74614-2FCA-5585-4EB2-6F88899EE00F}"/>
              </a:ext>
            </a:extLst>
          </p:cNvPr>
          <p:cNvSpPr txBox="1"/>
          <p:nvPr/>
        </p:nvSpPr>
        <p:spPr>
          <a:xfrm>
            <a:off x="383984" y="5745345"/>
            <a:ext cx="1132057" cy="400108"/>
          </a:xfrm>
          <a:prstGeom prst="rect">
            <a:avLst/>
          </a:prstGeom>
          <a:solidFill>
            <a:schemeClr val="bg1">
              <a:alpha val="65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err="1">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Keh-keh</a:t>
            </a:r>
            <a:endPar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p:txBody>
      </p:sp>
      <p:sp>
        <p:nvSpPr>
          <p:cNvPr id="8" name="TextBox 7">
            <a:extLst>
              <a:ext uri="{FF2B5EF4-FFF2-40B4-BE49-F238E27FC236}">
                <a16:creationId xmlns:a16="http://schemas.microsoft.com/office/drawing/2014/main" id="{3CB03A99-84CF-4632-D256-28152B4EADBF}"/>
              </a:ext>
            </a:extLst>
          </p:cNvPr>
          <p:cNvSpPr txBox="1"/>
          <p:nvPr/>
        </p:nvSpPr>
        <p:spPr>
          <a:xfrm>
            <a:off x="5499335" y="5694691"/>
            <a:ext cx="770836" cy="400108"/>
          </a:xfrm>
          <a:prstGeom prst="rect">
            <a:avLst/>
          </a:prstGeom>
          <a:solidFill>
            <a:schemeClr val="bg1">
              <a:alpha val="65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914353" rtl="0" fontAlgn="auto" latinLnBrk="1"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Okada</a:t>
            </a:r>
          </a:p>
        </p:txBody>
      </p:sp>
    </p:spTree>
    <p:extLst>
      <p:ext uri="{BB962C8B-B14F-4D97-AF65-F5344CB8AC3E}">
        <p14:creationId xmlns:p14="http://schemas.microsoft.com/office/powerpoint/2010/main" val="88702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550681" y="282612"/>
            <a:ext cx="10417509"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1.2  What is Informal Public Transport (IPT)? </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5012118" y="1430617"/>
            <a:ext cx="6834140" cy="4936604"/>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For the TRANSITIONS project, the decision was taken to focus on services that are typically provided by midi- and mini-buses, and occasionally by sedan vehicles. These larger vehicles are generally shared by multiple passengers along set routes and are, therefore, more similar to formal public transport. </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For consistency, we refer to these services as </a:t>
            </a:r>
            <a:r>
              <a:rPr lang="en-GB" sz="1800" b="1" dirty="0">
                <a:solidFill>
                  <a:srgbClr val="00759E"/>
                </a:solidFill>
                <a:uFill>
                  <a:solidFill>
                    <a:srgbClr val="000000"/>
                  </a:solidFill>
                </a:uFill>
                <a:latin typeface="Roboto" panose="02000000000000000000" pitchFamily="2" charset="0"/>
                <a:ea typeface="Roboto" panose="02000000000000000000" pitchFamily="2" charset="0"/>
              </a:rPr>
              <a:t>Informal Public Transport (IPT)</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while recognising that there are instances where the services in question are not strictly ‘informal’ – i.e. in the sense that they are subject to government operating regulations and taxation policies. See </a:t>
            </a:r>
            <a:r>
              <a:rPr lang="en-GB" sz="1800" dirty="0">
                <a:solidFill>
                  <a:srgbClr val="00759E"/>
                </a:solidFill>
                <a:uFill>
                  <a:solidFill>
                    <a:srgbClr val="000000"/>
                  </a:solidFill>
                </a:u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IPT regulation &amp; enforcement </a:t>
            </a:r>
            <a:r>
              <a:rPr lang="en-GB" sz="1800" dirty="0">
                <a:solidFill>
                  <a:srgbClr val="00759E"/>
                </a:solidFill>
                <a:uFill>
                  <a:solidFill>
                    <a:srgbClr val="000000"/>
                  </a:solidFill>
                </a:uFill>
                <a:latin typeface="Roboto" panose="02000000000000000000" pitchFamily="2" charset="0"/>
                <a:ea typeface="Roboto" panose="02000000000000000000" pitchFamily="2" charset="0"/>
              </a:rPr>
              <a:t>for further information.</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In contrast to taxi services (typically provided using motorcycles, three-wheelers and cars), where the passenger is able to determine the route, IPT has greater potential to deliver efficient, low carbon, mass transit. This brings us on to discuss why we think that working with the IPT sector is so important.   </a:t>
            </a:r>
          </a:p>
          <a:p>
            <a:pPr marL="0" marR="0" indent="0" algn="l" defTabSz="914353" rtl="0" fontAlgn="auto" hangingPunct="0">
              <a:lnSpc>
                <a:spcPct val="100000"/>
              </a:lnSpc>
              <a:spcBef>
                <a:spcPts val="0"/>
              </a:spcBef>
              <a:spcAft>
                <a:spcPts val="1200"/>
              </a:spcAft>
              <a:buClrTx/>
              <a:buSzTx/>
              <a:buFontTx/>
              <a:buNone/>
              <a:tabLst/>
            </a:pP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hangingPunct="0">
              <a:lnSpc>
                <a:spcPct val="100000"/>
              </a:lnSpc>
              <a:spcBef>
                <a:spcPts val="0"/>
              </a:spcBef>
              <a:spcAft>
                <a:spcPts val="1200"/>
              </a:spcAft>
              <a:buClrTx/>
              <a:buSzTx/>
              <a:buFontTx/>
              <a:buNone/>
              <a:tabLst/>
            </a:pP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latinLnBrk="1" hangingPunct="0">
              <a:lnSpc>
                <a:spcPct val="100000"/>
              </a:lnSpc>
              <a:spcBef>
                <a:spcPts val="0"/>
              </a:spcBef>
              <a:spcAft>
                <a:spcPts val="1200"/>
              </a:spcAft>
              <a:buClrTx/>
              <a:buSzTx/>
              <a:buFontTx/>
              <a:buNone/>
              <a:tabLst/>
            </a:pPr>
            <a:endPar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a:p>
            <a:pPr marL="0" marR="0" indent="0" algn="l" defTabSz="914353" rtl="0" fontAlgn="auto" latinLnBrk="1" hangingPunct="0">
              <a:lnSpc>
                <a:spcPct val="100000"/>
              </a:lnSpc>
              <a:spcBef>
                <a:spcPts val="0"/>
              </a:spcBef>
              <a:spcAft>
                <a:spcPts val="1200"/>
              </a:spcAft>
              <a:buClrTx/>
              <a:buSzTx/>
              <a:buFontTx/>
              <a:buNone/>
              <a:tabLst/>
            </a:pPr>
            <a:r>
              <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a:t>
            </a:r>
          </a:p>
        </p:txBody>
      </p:sp>
      <p:pic>
        <p:nvPicPr>
          <p:cNvPr id="4" name="Picture 3">
            <a:extLst>
              <a:ext uri="{FF2B5EF4-FFF2-40B4-BE49-F238E27FC236}">
                <a16:creationId xmlns:a16="http://schemas.microsoft.com/office/drawing/2014/main" id="{472A3452-6AAD-FA01-612E-CAC6CBD46EEE}"/>
              </a:ext>
            </a:extLst>
          </p:cNvPr>
          <p:cNvPicPr>
            <a:picLocks noChangeAspect="1"/>
          </p:cNvPicPr>
          <p:nvPr/>
        </p:nvPicPr>
        <p:blipFill rotWithShape="1">
          <a:blip r:embed="rId4"/>
          <a:srcRect l="9140" t="27281"/>
          <a:stretch/>
        </p:blipFill>
        <p:spPr>
          <a:xfrm>
            <a:off x="361129" y="3801633"/>
            <a:ext cx="4328593" cy="2599167"/>
          </a:xfrm>
          <a:prstGeom prst="rect">
            <a:avLst/>
          </a:prstGeom>
        </p:spPr>
      </p:pic>
      <p:graphicFrame>
        <p:nvGraphicFramePr>
          <p:cNvPr id="6" name="Table 5">
            <a:extLst>
              <a:ext uri="{FF2B5EF4-FFF2-40B4-BE49-F238E27FC236}">
                <a16:creationId xmlns:a16="http://schemas.microsoft.com/office/drawing/2014/main" id="{B67D206E-E7E5-D934-E1F0-8CFC33E8474E}"/>
              </a:ext>
            </a:extLst>
          </p:cNvPr>
          <p:cNvGraphicFramePr>
            <a:graphicFrameLocks noGrp="1"/>
          </p:cNvGraphicFramePr>
          <p:nvPr>
            <p:extLst>
              <p:ext uri="{D42A27DB-BD31-4B8C-83A1-F6EECF244321}">
                <p14:modId xmlns:p14="http://schemas.microsoft.com/office/powerpoint/2010/main" val="1933525847"/>
              </p:ext>
            </p:extLst>
          </p:nvPr>
        </p:nvGraphicFramePr>
        <p:xfrm>
          <a:off x="345742" y="1240668"/>
          <a:ext cx="4353639" cy="2375272"/>
        </p:xfrm>
        <a:graphic>
          <a:graphicData uri="http://schemas.openxmlformats.org/drawingml/2006/table">
            <a:tbl>
              <a:tblPr firstRow="1" bandRow="1">
                <a:tableStyleId>{5940675A-B579-460E-94D1-54222C63F5DA}</a:tableStyleId>
              </a:tblPr>
              <a:tblGrid>
                <a:gridCol w="2223287">
                  <a:extLst>
                    <a:ext uri="{9D8B030D-6E8A-4147-A177-3AD203B41FA5}">
                      <a16:colId xmlns:a16="http://schemas.microsoft.com/office/drawing/2014/main" val="4121966037"/>
                    </a:ext>
                  </a:extLst>
                </a:gridCol>
                <a:gridCol w="2130352">
                  <a:extLst>
                    <a:ext uri="{9D8B030D-6E8A-4147-A177-3AD203B41FA5}">
                      <a16:colId xmlns:a16="http://schemas.microsoft.com/office/drawing/2014/main" val="2916367081"/>
                    </a:ext>
                  </a:extLst>
                </a:gridCol>
              </a:tblGrid>
              <a:tr h="308647">
                <a:tc>
                  <a:txBody>
                    <a:bodyPr/>
                    <a:lstStyle/>
                    <a:p>
                      <a:pPr algn="l"/>
                      <a:r>
                        <a:rPr lang="en-GB" sz="14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Case city</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58595B"/>
                    </a:solidFill>
                  </a:tcPr>
                </a:tc>
                <a:tc>
                  <a:txBody>
                    <a:bodyPr/>
                    <a:lstStyle/>
                    <a:p>
                      <a:pPr algn="l"/>
                      <a:r>
                        <a:rPr lang="en-GB" sz="14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IPT services</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solidFill>
                      <a:srgbClr val="58595B"/>
                    </a:solidFill>
                  </a:tcPr>
                </a:tc>
                <a:extLst>
                  <a:ext uri="{0D108BD9-81ED-4DB2-BD59-A6C34878D82A}">
                    <a16:rowId xmlns:a16="http://schemas.microsoft.com/office/drawing/2014/main" val="2546734500"/>
                  </a:ext>
                </a:extLst>
              </a:tr>
              <a:tr h="308647">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Accra, Ghana</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rowSpan="2">
                  <a:txBody>
                    <a:bodyPr/>
                    <a:lstStyle/>
                    <a:p>
                      <a:pPr algn="l"/>
                      <a:r>
                        <a:rPr lang="en-GB" sz="1400" dirty="0" err="1">
                          <a:solidFill>
                            <a:srgbClr val="58595B"/>
                          </a:solidFill>
                          <a:latin typeface="Roboto" panose="02000000000000000000" pitchFamily="2" charset="0"/>
                          <a:ea typeface="Roboto" panose="02000000000000000000" pitchFamily="2" charset="0"/>
                          <a:cs typeface="Roboto" panose="02000000000000000000" pitchFamily="2" charset="0"/>
                        </a:rPr>
                        <a:t>Trotro</a:t>
                      </a:r>
                      <a:endParaRPr lang="en-GB" sz="14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732444833"/>
                  </a:ext>
                </a:extLst>
              </a:tr>
              <a:tr h="437409">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Kumasi, Ghana</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vMerge="1">
                  <a:txBody>
                    <a:bodyPr/>
                    <a:lstStyle/>
                    <a:p>
                      <a:pPr algn="l"/>
                      <a:endParaRPr lang="en-GB" sz="12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1395184334"/>
                  </a:ext>
                </a:extLst>
              </a:tr>
              <a:tr h="505961">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Freetown, Sierra Leone</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400" dirty="0" err="1">
                          <a:solidFill>
                            <a:srgbClr val="58595B"/>
                          </a:solidFill>
                          <a:latin typeface="Roboto" panose="02000000000000000000" pitchFamily="2" charset="0"/>
                          <a:ea typeface="Roboto" panose="02000000000000000000" pitchFamily="2" charset="0"/>
                          <a:cs typeface="Roboto" panose="02000000000000000000" pitchFamily="2" charset="0"/>
                        </a:rPr>
                        <a:t>Poda-poda</a:t>
                      </a:r>
                      <a:endParaRPr lang="en-GB" sz="14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3444319219"/>
                  </a:ext>
                </a:extLst>
              </a:tr>
              <a:tr h="505961">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Cape Town, South Africa</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Minibus-Taxi</a:t>
                      </a: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14689750"/>
                  </a:ext>
                </a:extLst>
              </a:tr>
              <a:tr h="308647">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Maputo, </a:t>
                      </a:r>
                      <a:r>
                        <a:rPr lang="en-GB" sz="1400" dirty="0" err="1">
                          <a:solidFill>
                            <a:srgbClr val="58595B"/>
                          </a:solidFill>
                          <a:latin typeface="Roboto" panose="02000000000000000000" pitchFamily="2" charset="0"/>
                          <a:ea typeface="Roboto" panose="02000000000000000000" pitchFamily="2" charset="0"/>
                          <a:cs typeface="Roboto" panose="02000000000000000000" pitchFamily="2" charset="0"/>
                        </a:rPr>
                        <a:t>Mozabique</a:t>
                      </a:r>
                      <a:endParaRPr lang="en-GB" sz="14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l"/>
                      <a:r>
                        <a:rPr lang="en-GB" sz="1400" dirty="0">
                          <a:solidFill>
                            <a:srgbClr val="58595B"/>
                          </a:solidFill>
                          <a:latin typeface="Roboto" panose="02000000000000000000" pitchFamily="2" charset="0"/>
                          <a:ea typeface="Roboto" panose="02000000000000000000" pitchFamily="2" charset="0"/>
                          <a:cs typeface="Roboto" panose="02000000000000000000" pitchFamily="2" charset="0"/>
                        </a:rPr>
                        <a:t>Chapa and </a:t>
                      </a:r>
                      <a:r>
                        <a:rPr lang="en-GB" sz="1400" dirty="0" err="1">
                          <a:solidFill>
                            <a:srgbClr val="58595B"/>
                          </a:solidFill>
                          <a:latin typeface="Roboto" panose="02000000000000000000" pitchFamily="2" charset="0"/>
                          <a:ea typeface="Roboto" panose="02000000000000000000" pitchFamily="2" charset="0"/>
                          <a:cs typeface="Roboto" panose="02000000000000000000" pitchFamily="2" charset="0"/>
                        </a:rPr>
                        <a:t>MyLove</a:t>
                      </a:r>
                      <a:endParaRPr lang="en-GB" sz="1400" dirty="0">
                        <a:solidFill>
                          <a:srgbClr val="58595B"/>
                        </a:solidFill>
                        <a:latin typeface="Roboto" panose="02000000000000000000" pitchFamily="2" charset="0"/>
                        <a:ea typeface="Roboto" panose="02000000000000000000" pitchFamily="2" charset="0"/>
                        <a:cs typeface="Roboto" panose="02000000000000000000" pitchFamily="2" charset="0"/>
                      </a:endParaRPr>
                    </a:p>
                  </a:txBody>
                  <a:tcPr anchor="ctr">
                    <a:lnL w="12700" cap="flat" cmpd="sng" algn="ctr">
                      <a:solidFill>
                        <a:srgbClr val="58595B"/>
                      </a:solidFill>
                      <a:prstDash val="solid"/>
                      <a:round/>
                      <a:headEnd type="none" w="med" len="med"/>
                      <a:tailEnd type="none" w="med" len="med"/>
                    </a:lnL>
                    <a:lnR w="12700" cap="flat" cmpd="sng" algn="ctr">
                      <a:solidFill>
                        <a:srgbClr val="58595B"/>
                      </a:solidFill>
                      <a:prstDash val="solid"/>
                      <a:round/>
                      <a:headEnd type="none" w="med" len="med"/>
                      <a:tailEnd type="none" w="med" len="med"/>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extLst>
                  <a:ext uri="{0D108BD9-81ED-4DB2-BD59-A6C34878D82A}">
                    <a16:rowId xmlns:a16="http://schemas.microsoft.com/office/drawing/2014/main" val="2745354414"/>
                  </a:ext>
                </a:extLst>
              </a:tr>
            </a:tbl>
          </a:graphicData>
        </a:graphic>
      </p:graphicFrame>
    </p:spTree>
    <p:extLst>
      <p:ext uri="{BB962C8B-B14F-4D97-AF65-F5344CB8AC3E}">
        <p14:creationId xmlns:p14="http://schemas.microsoft.com/office/powerpoint/2010/main" val="99592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550681" y="282612"/>
            <a:ext cx="10417509"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1.3  Why is it so important to work with IPT providers?</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287062" y="1147639"/>
            <a:ext cx="11617876" cy="5710361"/>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IPT already plays a fundamental role in providing mass transit in the cities and metropolitan areas of Sub-Saharan Africa. Taking into account that Africa’s urban population is expected to nearly triple by 2050, pragmatic solutions need to be found for delivering low carbon, affordable and safe mobility. While major, formal public transport schemes, such as Bus Rapid Transit (BRT) can play a role, these take a substantial number of years to implement and serve only a fraction of the metropolitan area. A concerted effort is therefore required to understand how stakeholders can best work together to improve and maximise the benefits of the existing IPT services, while also seeking to minimise negative aspects. </a:t>
            </a:r>
          </a:p>
          <a:p>
            <a:pPr marL="0" marR="0" indent="0" algn="l" defTabSz="914353" rtl="0" fontAlgn="auto" hangingPunct="0">
              <a:lnSpc>
                <a:spcPct val="100000"/>
              </a:lnSpc>
              <a:spcBef>
                <a:spcPts val="0"/>
              </a:spcBef>
              <a:spcAft>
                <a:spcPts val="1200"/>
              </a:spcAft>
              <a:buClrTx/>
              <a:buSzTx/>
              <a:buFontTx/>
              <a:buNone/>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IPT benefits</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 IPT service providers, which include those formed into route and area-based associations, as well as illegal ‘floaters’ and ‘pirates’, have developed extensive networks. It is estimated, for example, that there are more than 1,800 routes served across the five TRANSITIONS project cities of Accra, Kumasi, Freetown, Cape Town and Maputo. Millions of households rely on these transport operations, which are currently achieved free of subsidisation by public authorities. The sector also provides employment for thousands of drivers, ‘mates’ (fare collectors) and others assisting at IPT terminals and stops.</a:t>
            </a:r>
          </a:p>
          <a:p>
            <a:pPr marL="0" marR="0" indent="0" algn="l" defTabSz="914353" rtl="0" fontAlgn="auto" hangingPunct="0">
              <a:lnSpc>
                <a:spcPct val="100000"/>
              </a:lnSpc>
              <a:spcBef>
                <a:spcPts val="0"/>
              </a:spcBef>
              <a:spcAft>
                <a:spcPts val="1200"/>
              </a:spcAft>
              <a:buClrTx/>
              <a:buSzTx/>
              <a:buFontTx/>
              <a:buNone/>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IPT problems</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 There are, nevertheless, substantial problems to be overcome. These include: over-supply of IPT on the most lucrative routes, resulting in congestion and unsafe driving as vehicles compete to pick-up passengers; poor fuel efficiency and high emissions of pollutants by old and poorly maintained vehicles, together with associated safety problems; and exploitative labour conditions for those employed in the sector.</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following table summarises the pros and cons of IPT, as well as opportunities in relation to policy objectives:</a:t>
            </a:r>
          </a:p>
          <a:p>
            <a:pPr marL="0" marR="0" indent="0" algn="l" defTabSz="914353" rtl="0" fontAlgn="auto" hangingPunct="0">
              <a:lnSpc>
                <a:spcPct val="100000"/>
              </a:lnSpc>
              <a:spcBef>
                <a:spcPts val="0"/>
              </a:spcBef>
              <a:spcAft>
                <a:spcPts val="1200"/>
              </a:spcAft>
              <a:buClrTx/>
              <a:buSzTx/>
              <a:buFontTx/>
              <a:buNone/>
              <a:tabLst/>
            </a:pP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hangingPunct="0">
              <a:lnSpc>
                <a:spcPct val="100000"/>
              </a:lnSpc>
              <a:spcBef>
                <a:spcPts val="0"/>
              </a:spcBef>
              <a:spcAft>
                <a:spcPts val="1200"/>
              </a:spcAft>
              <a:buClrTx/>
              <a:buSzTx/>
              <a:buFontTx/>
              <a:buNone/>
              <a:tabLst/>
            </a:pP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latinLnBrk="1" hangingPunct="0">
              <a:lnSpc>
                <a:spcPct val="100000"/>
              </a:lnSpc>
              <a:spcBef>
                <a:spcPts val="0"/>
              </a:spcBef>
              <a:spcAft>
                <a:spcPts val="1200"/>
              </a:spcAft>
              <a:buClrTx/>
              <a:buSzTx/>
              <a:buFontTx/>
              <a:buNone/>
              <a:tabLst/>
            </a:pPr>
            <a:endPar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a:p>
            <a:pPr marL="0" marR="0" indent="0" algn="l" defTabSz="914353" rtl="0" fontAlgn="auto" latinLnBrk="1" hangingPunct="0">
              <a:lnSpc>
                <a:spcPct val="100000"/>
              </a:lnSpc>
              <a:spcBef>
                <a:spcPts val="0"/>
              </a:spcBef>
              <a:spcAft>
                <a:spcPts val="1200"/>
              </a:spcAft>
              <a:buClrTx/>
              <a:buSzTx/>
              <a:buFontTx/>
              <a:buNone/>
              <a:tabLst/>
            </a:pPr>
            <a:r>
              <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a:t>
            </a:r>
          </a:p>
        </p:txBody>
      </p:sp>
    </p:spTree>
    <p:extLst>
      <p:ext uri="{BB962C8B-B14F-4D97-AF65-F5344CB8AC3E}">
        <p14:creationId xmlns:p14="http://schemas.microsoft.com/office/powerpoint/2010/main" val="1339426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438137" y="282612"/>
            <a:ext cx="11641319"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1.4  Summarizing the pros, cons and opportunities presented by IPT</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 name="Table 1">
            <a:extLst>
              <a:ext uri="{FF2B5EF4-FFF2-40B4-BE49-F238E27FC236}">
                <a16:creationId xmlns:a16="http://schemas.microsoft.com/office/drawing/2014/main" id="{39A6A297-70B1-0E2B-81C2-2BCFE55765BA}"/>
              </a:ext>
            </a:extLst>
          </p:cNvPr>
          <p:cNvGraphicFramePr>
            <a:graphicFrameLocks noGrp="1"/>
          </p:cNvGraphicFramePr>
          <p:nvPr>
            <p:extLst>
              <p:ext uri="{D42A27DB-BD31-4B8C-83A1-F6EECF244321}">
                <p14:modId xmlns:p14="http://schemas.microsoft.com/office/powerpoint/2010/main" val="3790502622"/>
              </p:ext>
            </p:extLst>
          </p:nvPr>
        </p:nvGraphicFramePr>
        <p:xfrm>
          <a:off x="420706" y="1182839"/>
          <a:ext cx="11350587" cy="5500776"/>
        </p:xfrm>
        <a:graphic>
          <a:graphicData uri="http://schemas.openxmlformats.org/drawingml/2006/table">
            <a:tbl>
              <a:tblPr firstRow="1" bandRow="1">
                <a:tableStyleId>{5940675A-B579-460E-94D1-54222C63F5DA}</a:tableStyleId>
              </a:tblPr>
              <a:tblGrid>
                <a:gridCol w="1940974">
                  <a:extLst>
                    <a:ext uri="{9D8B030D-6E8A-4147-A177-3AD203B41FA5}">
                      <a16:colId xmlns:a16="http://schemas.microsoft.com/office/drawing/2014/main" val="2164370028"/>
                    </a:ext>
                  </a:extLst>
                </a:gridCol>
                <a:gridCol w="3896829">
                  <a:extLst>
                    <a:ext uri="{9D8B030D-6E8A-4147-A177-3AD203B41FA5}">
                      <a16:colId xmlns:a16="http://schemas.microsoft.com/office/drawing/2014/main" val="1698068298"/>
                    </a:ext>
                  </a:extLst>
                </a:gridCol>
                <a:gridCol w="5512784">
                  <a:extLst>
                    <a:ext uri="{9D8B030D-6E8A-4147-A177-3AD203B41FA5}">
                      <a16:colId xmlns:a16="http://schemas.microsoft.com/office/drawing/2014/main" val="2696869487"/>
                    </a:ext>
                  </a:extLst>
                </a:gridCol>
              </a:tblGrid>
              <a:tr h="279219">
                <a:tc>
                  <a:txBody>
                    <a:bodyPr/>
                    <a:lstStyle/>
                    <a:p>
                      <a:pPr algn="l">
                        <a:spcBef>
                          <a:spcPts val="200"/>
                        </a:spcBef>
                        <a:spcAft>
                          <a:spcPts val="200"/>
                        </a:spcAft>
                      </a:pPr>
                      <a:r>
                        <a:rPr lang="en-GB" sz="1800" b="1">
                          <a:solidFill>
                            <a:srgbClr val="FFFFFF"/>
                          </a:solidFill>
                          <a:effectLst/>
                          <a:latin typeface="Roboto" panose="02000000000000000000" pitchFamily="2" charset="0"/>
                          <a:ea typeface="Roboto" panose="02000000000000000000" pitchFamily="2" charset="0"/>
                          <a:cs typeface="Roboto" panose="02000000000000000000" pitchFamily="2" charset="0"/>
                        </a:rPr>
                        <a:t>Policy objective</a:t>
                      </a: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0093CA"/>
                    </a:solidFill>
                  </a:tcPr>
                </a:tc>
                <a:tc>
                  <a:txBody>
                    <a:bodyPr/>
                    <a:lstStyle/>
                    <a:p>
                      <a:pPr algn="l">
                        <a:spcBef>
                          <a:spcPts val="200"/>
                        </a:spcBef>
                        <a:spcAft>
                          <a:spcPts val="200"/>
                        </a:spcAft>
                      </a:pPr>
                      <a:r>
                        <a:rPr lang="en-GB" sz="1800" b="1">
                          <a:solidFill>
                            <a:srgbClr val="FFFFFF"/>
                          </a:solidFill>
                          <a:effectLst/>
                          <a:latin typeface="Roboto" panose="02000000000000000000" pitchFamily="2" charset="0"/>
                          <a:ea typeface="Roboto" panose="02000000000000000000" pitchFamily="2" charset="0"/>
                          <a:cs typeface="Roboto" panose="02000000000000000000" pitchFamily="2" charset="0"/>
                        </a:rPr>
                        <a:t>Cons &amp; externalities</a:t>
                      </a: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0093CA"/>
                    </a:solidFill>
                  </a:tcPr>
                </a:tc>
                <a:tc>
                  <a:txBody>
                    <a:bodyPr/>
                    <a:lstStyle/>
                    <a:p>
                      <a:pPr algn="l">
                        <a:spcBef>
                          <a:spcPts val="200"/>
                        </a:spcBef>
                        <a:spcAft>
                          <a:spcPts val="200"/>
                        </a:spcAft>
                      </a:pPr>
                      <a:r>
                        <a:rPr lang="en-GB" sz="1800" b="1" dirty="0">
                          <a:solidFill>
                            <a:srgbClr val="FFFFFF"/>
                          </a:solidFill>
                          <a:effectLst/>
                          <a:latin typeface="Roboto" panose="02000000000000000000" pitchFamily="2" charset="0"/>
                          <a:ea typeface="Roboto" panose="02000000000000000000" pitchFamily="2" charset="0"/>
                          <a:cs typeface="Roboto" panose="02000000000000000000" pitchFamily="2" charset="0"/>
                        </a:rPr>
                        <a:t>Pros &amp; opportunities</a:t>
                      </a: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0093CA"/>
                    </a:solidFill>
                  </a:tcPr>
                </a:tc>
                <a:extLst>
                  <a:ext uri="{0D108BD9-81ED-4DB2-BD59-A6C34878D82A}">
                    <a16:rowId xmlns:a16="http://schemas.microsoft.com/office/drawing/2014/main" val="493303109"/>
                  </a:ext>
                </a:extLst>
              </a:tr>
              <a:tr h="441668">
                <a:tc>
                  <a:txBody>
                    <a:bodyPr/>
                    <a:lstStyle/>
                    <a:p>
                      <a:pPr algn="l">
                        <a:spcBef>
                          <a:spcPts val="200"/>
                        </a:spcBef>
                        <a:spcAft>
                          <a:spcPts val="200"/>
                        </a:spcAft>
                      </a:pPr>
                      <a:r>
                        <a:rPr lang="en-GB" sz="1600" b="1" dirty="0">
                          <a:effectLst/>
                          <a:latin typeface="Roboto" panose="02000000000000000000" pitchFamily="2" charset="0"/>
                          <a:ea typeface="Roboto" panose="02000000000000000000" pitchFamily="2" charset="0"/>
                          <a:cs typeface="Roboto" panose="02000000000000000000" pitchFamily="2" charset="0"/>
                        </a:rPr>
                        <a:t>Mobility provision</a:t>
                      </a:r>
                      <a:endParaRPr lang="en-GB" sz="1600" b="1"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IPT accounts for largest share of motorised mobility in the cities of Sub-Saharan Africa.</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extLst>
                  <a:ext uri="{0D108BD9-81ED-4DB2-BD59-A6C34878D82A}">
                    <a16:rowId xmlns:a16="http://schemas.microsoft.com/office/drawing/2014/main" val="1356605039"/>
                  </a:ext>
                </a:extLst>
              </a:tr>
              <a:tr h="781412">
                <a:tc>
                  <a:txBody>
                    <a:bodyPr/>
                    <a:lstStyle/>
                    <a:p>
                      <a:pPr algn="l">
                        <a:spcBef>
                          <a:spcPts val="200"/>
                        </a:spcBef>
                        <a:spcAft>
                          <a:spcPts val="200"/>
                        </a:spcAft>
                      </a:pPr>
                      <a:r>
                        <a:rPr lang="en-GB" sz="1600" b="1">
                          <a:effectLst/>
                          <a:latin typeface="Roboto" panose="02000000000000000000" pitchFamily="2" charset="0"/>
                          <a:ea typeface="Roboto" panose="02000000000000000000" pitchFamily="2" charset="0"/>
                          <a:cs typeface="Roboto" panose="02000000000000000000" pitchFamily="2" charset="0"/>
                        </a:rPr>
                        <a:t>Affordable mobility</a:t>
                      </a:r>
                      <a:endParaRPr lang="en-GB" sz="1600" b="1">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Although relatively low cost, IPT is still expensive for low income groups (significant portion of monthly income).</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IPT currently taxed/charged rather than subsidised. Review of fare setting and financial support opportunities should be undertaken.</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extLst>
                  <a:ext uri="{0D108BD9-81ED-4DB2-BD59-A6C34878D82A}">
                    <a16:rowId xmlns:a16="http://schemas.microsoft.com/office/drawing/2014/main" val="2433763495"/>
                  </a:ext>
                </a:extLst>
              </a:tr>
              <a:tr h="611540">
                <a:tc>
                  <a:txBody>
                    <a:bodyPr/>
                    <a:lstStyle/>
                    <a:p>
                      <a:pPr algn="l">
                        <a:spcBef>
                          <a:spcPts val="200"/>
                        </a:spcBef>
                        <a:spcAft>
                          <a:spcPts val="200"/>
                        </a:spcAft>
                      </a:pPr>
                      <a:r>
                        <a:rPr lang="en-GB" sz="1600" b="1">
                          <a:effectLst/>
                          <a:latin typeface="Roboto" panose="02000000000000000000" pitchFamily="2" charset="0"/>
                          <a:ea typeface="Roboto" panose="02000000000000000000" pitchFamily="2" charset="0"/>
                          <a:cs typeface="Roboto" panose="02000000000000000000" pitchFamily="2" charset="0"/>
                        </a:rPr>
                        <a:t>Employment</a:t>
                      </a:r>
                      <a:endParaRPr lang="en-GB" sz="1600" b="1">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Employment within sector can be fragile and exploitative, even while providing crucial jobs. </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Existing IPT unions can be supported in their work to provide fare salaries, health insurance and planning for old age.</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extLst>
                  <a:ext uri="{0D108BD9-81ED-4DB2-BD59-A6C34878D82A}">
                    <a16:rowId xmlns:a16="http://schemas.microsoft.com/office/drawing/2014/main" val="1634997708"/>
                  </a:ext>
                </a:extLst>
              </a:tr>
              <a:tr h="611540">
                <a:tc>
                  <a:txBody>
                    <a:bodyPr/>
                    <a:lstStyle/>
                    <a:p>
                      <a:pPr algn="l">
                        <a:spcBef>
                          <a:spcPts val="200"/>
                        </a:spcBef>
                        <a:spcAft>
                          <a:spcPts val="200"/>
                        </a:spcAft>
                      </a:pPr>
                      <a:r>
                        <a:rPr lang="en-GB" sz="1600" b="1">
                          <a:effectLst/>
                          <a:latin typeface="Roboto" panose="02000000000000000000" pitchFamily="2" charset="0"/>
                          <a:ea typeface="Roboto" panose="02000000000000000000" pitchFamily="2" charset="0"/>
                          <a:cs typeface="Roboto" panose="02000000000000000000" pitchFamily="2" charset="0"/>
                        </a:rPr>
                        <a:t>Operational efficiency</a:t>
                      </a:r>
                      <a:endParaRPr lang="en-GB" sz="1600" b="1">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On-street competition leads to congestion and road safety problems. </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IPT far better than current alternatives (e.g. motorcycle taxis) and high potential for improvement through basic regulation and enforcement.</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extLst>
                  <a:ext uri="{0D108BD9-81ED-4DB2-BD59-A6C34878D82A}">
                    <a16:rowId xmlns:a16="http://schemas.microsoft.com/office/drawing/2014/main" val="489671068"/>
                  </a:ext>
                </a:extLst>
              </a:tr>
              <a:tr h="781412">
                <a:tc>
                  <a:txBody>
                    <a:bodyPr/>
                    <a:lstStyle/>
                    <a:p>
                      <a:pPr algn="l">
                        <a:spcBef>
                          <a:spcPts val="200"/>
                        </a:spcBef>
                        <a:spcAft>
                          <a:spcPts val="200"/>
                        </a:spcAft>
                      </a:pPr>
                      <a:r>
                        <a:rPr lang="en-GB" sz="1600" b="1">
                          <a:effectLst/>
                          <a:latin typeface="Roboto" panose="02000000000000000000" pitchFamily="2" charset="0"/>
                          <a:ea typeface="Roboto" panose="02000000000000000000" pitchFamily="2" charset="0"/>
                          <a:cs typeface="Roboto" panose="02000000000000000000" pitchFamily="2" charset="0"/>
                        </a:rPr>
                        <a:t>Low carbon emissions &amp; air quality</a:t>
                      </a:r>
                      <a:endParaRPr lang="en-GB" sz="1600" b="1">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a:effectLst/>
                          <a:latin typeface="Roboto" panose="02000000000000000000" pitchFamily="2" charset="0"/>
                          <a:ea typeface="Roboto" panose="02000000000000000000" pitchFamily="2" charset="0"/>
                          <a:cs typeface="Roboto" panose="02000000000000000000" pitchFamily="2" charset="0"/>
                        </a:rPr>
                        <a:t>Old and poorly maintained vehicles have low fuel efficiency and are highly polluting, contributing to local air quality and health concerns.</a:t>
                      </a:r>
                      <a:endParaRPr lang="en-GB" sz="140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Improved maintenance regimes could achieve significant short-term benefits, with potential for fleet renewal and alternative fuels in the medium and long-term.</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extLst>
                  <a:ext uri="{0D108BD9-81ED-4DB2-BD59-A6C34878D82A}">
                    <a16:rowId xmlns:a16="http://schemas.microsoft.com/office/drawing/2014/main" val="676084366"/>
                  </a:ext>
                </a:extLst>
              </a:tr>
              <a:tr h="951284">
                <a:tc>
                  <a:txBody>
                    <a:bodyPr/>
                    <a:lstStyle/>
                    <a:p>
                      <a:pPr algn="l">
                        <a:spcBef>
                          <a:spcPts val="200"/>
                        </a:spcBef>
                        <a:spcAft>
                          <a:spcPts val="200"/>
                        </a:spcAft>
                      </a:pPr>
                      <a:r>
                        <a:rPr lang="en-GB" sz="1600" b="1">
                          <a:effectLst/>
                          <a:latin typeface="Roboto" panose="02000000000000000000" pitchFamily="2" charset="0"/>
                          <a:ea typeface="Roboto" panose="02000000000000000000" pitchFamily="2" charset="0"/>
                          <a:cs typeface="Roboto" panose="02000000000000000000" pitchFamily="2" charset="0"/>
                        </a:rPr>
                        <a:t>Inclusive</a:t>
                      </a:r>
                      <a:endParaRPr lang="en-GB" sz="1600" b="1">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tc>
                  <a:txBody>
                    <a:bodyPr/>
                    <a:lstStyle/>
                    <a:p>
                      <a:pPr algn="l">
                        <a:spcBef>
                          <a:spcPts val="200"/>
                        </a:spcBef>
                        <a:spcAft>
                          <a:spcPts val="200"/>
                        </a:spcAft>
                      </a:pPr>
                      <a:r>
                        <a:rPr lang="en-GB" sz="1400">
                          <a:effectLst/>
                          <a:latin typeface="Roboto" panose="02000000000000000000" pitchFamily="2" charset="0"/>
                          <a:ea typeface="Roboto" panose="02000000000000000000" pitchFamily="2" charset="0"/>
                          <a:cs typeface="Roboto" panose="02000000000000000000" pitchFamily="2" charset="0"/>
                        </a:rPr>
                        <a:t>Passengers have limited choice and can be ‘pushed’ to board certain vehicles. Sexual harassment is known to occur.</a:t>
                      </a:r>
                      <a:endParaRPr lang="en-GB" sz="140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IPT crews receive limited or no training and professionalisation of the sector could assist. IPT provides mobility with goods for traders and fleet renewal could improve opportunities for mobility impaired people.</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D5E9B1"/>
                    </a:solidFill>
                  </a:tcPr>
                </a:tc>
                <a:extLst>
                  <a:ext uri="{0D108BD9-81ED-4DB2-BD59-A6C34878D82A}">
                    <a16:rowId xmlns:a16="http://schemas.microsoft.com/office/drawing/2014/main" val="539441980"/>
                  </a:ext>
                </a:extLst>
              </a:tr>
              <a:tr h="611540">
                <a:tc>
                  <a:txBody>
                    <a:bodyPr/>
                    <a:lstStyle/>
                    <a:p>
                      <a:pPr algn="l">
                        <a:spcBef>
                          <a:spcPts val="200"/>
                        </a:spcBef>
                        <a:spcAft>
                          <a:spcPts val="200"/>
                        </a:spcAft>
                      </a:pPr>
                      <a:r>
                        <a:rPr lang="en-GB" sz="1600" b="1" dirty="0">
                          <a:effectLst/>
                          <a:latin typeface="Roboto" panose="02000000000000000000" pitchFamily="2" charset="0"/>
                          <a:ea typeface="Roboto" panose="02000000000000000000" pitchFamily="2" charset="0"/>
                          <a:cs typeface="Roboto" panose="02000000000000000000" pitchFamily="2" charset="0"/>
                        </a:rPr>
                        <a:t>Safety</a:t>
                      </a:r>
                      <a:endParaRPr lang="en-GB" sz="1600" b="1"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Old, sometimes retrofitted vehicles, combined with poor driving, result in unsafe conditions.</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tc>
                  <a:txBody>
                    <a:bodyPr/>
                    <a:lstStyle/>
                    <a:p>
                      <a:pPr algn="l">
                        <a:spcBef>
                          <a:spcPts val="200"/>
                        </a:spcBef>
                        <a:spcAft>
                          <a:spcPts val="200"/>
                        </a:spcAft>
                      </a:pPr>
                      <a:r>
                        <a:rPr lang="en-GB" sz="1400" dirty="0">
                          <a:effectLst/>
                          <a:latin typeface="Roboto" panose="02000000000000000000" pitchFamily="2" charset="0"/>
                          <a:ea typeface="Roboto" panose="02000000000000000000" pitchFamily="2" charset="0"/>
                          <a:cs typeface="Roboto" panose="02000000000000000000" pitchFamily="2" charset="0"/>
                        </a:rPr>
                        <a:t>Improved salary conditions and regulation of competition, plus fleet renewal, could achieve significant improvements.</a:t>
                      </a:r>
                      <a:endParaRPr lang="en-GB" sz="1400" dirty="0">
                        <a:solidFill>
                          <a:srgbClr val="58595B"/>
                        </a:solidFill>
                        <a:effectLst/>
                        <a:latin typeface="Roboto" panose="02000000000000000000" pitchFamily="2" charset="0"/>
                        <a:ea typeface="Roboto" panose="02000000000000000000" pitchFamily="2" charset="0"/>
                        <a:cs typeface="Roboto" panose="02000000000000000000" pitchFamily="2" charset="0"/>
                      </a:endParaRPr>
                    </a:p>
                  </a:txBody>
                  <a:tcPr marL="87611" marR="87611" marT="43805" marB="43805" anchor="ctr">
                    <a:lnL w="12700" cap="flat" cmpd="sng" algn="ctr">
                      <a:solidFill>
                        <a:srgbClr val="00759E"/>
                      </a:solidFill>
                      <a:prstDash val="solid"/>
                      <a:round/>
                      <a:headEnd type="none" w="med" len="med"/>
                      <a:tailEnd type="none" w="med" len="med"/>
                    </a:lnL>
                    <a:lnR w="12700" cap="flat" cmpd="sng" algn="ctr">
                      <a:solidFill>
                        <a:srgbClr val="00759E"/>
                      </a:solidFill>
                      <a:prstDash val="solid"/>
                      <a:round/>
                      <a:headEnd type="none" w="med" len="med"/>
                      <a:tailEnd type="none" w="med" len="med"/>
                    </a:lnR>
                    <a:lnT w="12700" cap="flat" cmpd="sng" algn="ctr">
                      <a:solidFill>
                        <a:srgbClr val="00759E"/>
                      </a:solidFill>
                      <a:prstDash val="solid"/>
                      <a:round/>
                      <a:headEnd type="none" w="med" len="med"/>
                      <a:tailEnd type="none" w="med" len="med"/>
                    </a:lnT>
                    <a:lnB w="12700" cap="flat" cmpd="sng" algn="ctr">
                      <a:solidFill>
                        <a:srgbClr val="00759E"/>
                      </a:solidFill>
                      <a:prstDash val="solid"/>
                      <a:round/>
                      <a:headEnd type="none" w="med" len="med"/>
                      <a:tailEnd type="none" w="med" len="med"/>
                    </a:lnB>
                    <a:solidFill>
                      <a:srgbClr val="BEDD87"/>
                    </a:solidFill>
                  </a:tcPr>
                </a:tc>
                <a:extLst>
                  <a:ext uri="{0D108BD9-81ED-4DB2-BD59-A6C34878D82A}">
                    <a16:rowId xmlns:a16="http://schemas.microsoft.com/office/drawing/2014/main" val="3335330782"/>
                  </a:ext>
                </a:extLst>
              </a:tr>
            </a:tbl>
          </a:graphicData>
        </a:graphic>
      </p:graphicFrame>
    </p:spTree>
    <p:extLst>
      <p:ext uri="{BB962C8B-B14F-4D97-AF65-F5344CB8AC3E}">
        <p14:creationId xmlns:p14="http://schemas.microsoft.com/office/powerpoint/2010/main" val="3370413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73146"/>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2.1  What were the aims and structure of the TRANSITIONS project?</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2771337" y="1347947"/>
            <a:ext cx="9158068" cy="5529879"/>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TRANSITIONS project commenced with this understanding that IPT is the true, collective form of transit meeting daily needs in Sub-Saharan African cities, and that despite this, it remains an under-researched topic area. Project partners therefore set out to better understand how we can enable a transition towards a clean (low carbon), affordable, efficient and safe transport network involving IPT as an integral element.</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consortium is made up of research coordination and advisory partners Transitec, University of Cape Town and Vectos (part of SLR Consulting); together with partners that led research in specific cities – Kwame Nkrumah University of Science &amp; Technology (KNUST), Mozambique Mobility Observatory and Sierra Leone Urban Research Centre.</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Structured as an applied research project, work was undertaken in three phases:</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Phase 1 – A ‘state of knowledge’ literature review</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Phase 2 – Primary research in the five case cities: Accra, Freetown, Kumasi, Cape Town and Maputo</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b="1" dirty="0">
                <a:solidFill>
                  <a:srgbClr val="00759E"/>
                </a:solidFill>
                <a:uFill>
                  <a:solidFill>
                    <a:srgbClr val="000000"/>
                  </a:solidFill>
                </a:uFill>
                <a:latin typeface="Roboto" panose="02000000000000000000" pitchFamily="2" charset="0"/>
                <a:ea typeface="Roboto" panose="02000000000000000000" pitchFamily="2" charset="0"/>
              </a:rPr>
              <a:t>Phase 3 – Development of the TRANSITIONS </a:t>
            </a:r>
            <a:r>
              <a:rPr lang="en-GB" sz="1800" b="1" dirty="0" err="1">
                <a:solidFill>
                  <a:srgbClr val="00759E"/>
                </a:solidFill>
                <a:uFill>
                  <a:solidFill>
                    <a:srgbClr val="000000"/>
                  </a:solidFill>
                </a:uFill>
                <a:latin typeface="Roboto" panose="02000000000000000000" pitchFamily="2" charset="0"/>
                <a:ea typeface="Roboto" panose="02000000000000000000" pitchFamily="2" charset="0"/>
              </a:rPr>
              <a:t>Routemap</a:t>
            </a:r>
            <a:r>
              <a:rPr lang="en-GB" sz="1800" b="1" dirty="0">
                <a:solidFill>
                  <a:srgbClr val="00759E"/>
                </a:solidFill>
                <a:uFill>
                  <a:solidFill>
                    <a:srgbClr val="000000"/>
                  </a:solidFill>
                </a:uFill>
                <a:latin typeface="Roboto" panose="02000000000000000000" pitchFamily="2" charset="0"/>
                <a:ea typeface="Roboto" panose="02000000000000000000" pitchFamily="2" charset="0"/>
              </a:rPr>
              <a:t> and cross-city comparison</a:t>
            </a:r>
            <a:endParaRPr lang="en-GB" sz="1800" dirty="0">
              <a:solidFill>
                <a:srgbClr val="00759E"/>
              </a:solidFill>
              <a:uFill>
                <a:solidFill>
                  <a:srgbClr val="000000"/>
                </a:solidFill>
              </a:uFill>
              <a:latin typeface="Roboto" panose="02000000000000000000" pitchFamily="2" charset="0"/>
              <a:ea typeface="Roboto" panose="02000000000000000000" pitchFamily="2" charset="0"/>
            </a:endParaRPr>
          </a:p>
          <a:p>
            <a:pPr marR="0" algn="l" defTabSz="914353" rtl="0" fontAlgn="auto" hangingPunct="0">
              <a:lnSpc>
                <a:spcPct val="100000"/>
              </a:lnSpc>
              <a:spcBef>
                <a:spcPts val="0"/>
              </a:spcBef>
              <a:spcAft>
                <a:spcPts val="1200"/>
              </a:spcAft>
              <a:buClrTx/>
              <a:buSzTx/>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Main aspects of these project phases are summarised in the following slides.</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  </a:t>
            </a: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hangingPunct="0">
              <a:lnSpc>
                <a:spcPct val="100000"/>
              </a:lnSpc>
              <a:spcBef>
                <a:spcPts val="0"/>
              </a:spcBef>
              <a:spcAft>
                <a:spcPts val="1200"/>
              </a:spcAft>
              <a:buClrTx/>
              <a:buSzTx/>
              <a:buFontTx/>
              <a:buNone/>
              <a:tabLst/>
            </a:pPr>
            <a:endParaRPr lang="en-GB" sz="2000" dirty="0">
              <a:solidFill>
                <a:srgbClr val="00759E"/>
              </a:solidFill>
              <a:uFill>
                <a:solidFill>
                  <a:srgbClr val="000000"/>
                </a:solidFill>
              </a:uFill>
              <a:latin typeface="Roboto" panose="02000000000000000000" pitchFamily="2" charset="0"/>
              <a:ea typeface="Roboto" panose="02000000000000000000" pitchFamily="2" charset="0"/>
            </a:endParaRPr>
          </a:p>
          <a:p>
            <a:pPr marL="0" marR="0" indent="0" algn="l" defTabSz="914353" rtl="0" fontAlgn="auto" latinLnBrk="1" hangingPunct="0">
              <a:lnSpc>
                <a:spcPct val="100000"/>
              </a:lnSpc>
              <a:spcBef>
                <a:spcPts val="0"/>
              </a:spcBef>
              <a:spcAft>
                <a:spcPts val="1200"/>
              </a:spcAft>
              <a:buClrTx/>
              <a:buSzTx/>
              <a:buFontTx/>
              <a:buNone/>
              <a:tabLst/>
            </a:pPr>
            <a:endPar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endParaRPr>
          </a:p>
          <a:p>
            <a:pPr marL="0" marR="0" indent="0" algn="l" defTabSz="914353" rtl="0" fontAlgn="auto" latinLnBrk="1" hangingPunct="0">
              <a:lnSpc>
                <a:spcPct val="100000"/>
              </a:lnSpc>
              <a:spcBef>
                <a:spcPts val="0"/>
              </a:spcBef>
              <a:spcAft>
                <a:spcPts val="1200"/>
              </a:spcAft>
              <a:buClrTx/>
              <a:buSzTx/>
              <a:buFontTx/>
              <a:buNone/>
              <a:tabLst/>
            </a:pPr>
            <a:r>
              <a:rPr kumimoji="0" lang="en-GB" sz="2400" b="0"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  </a:t>
            </a:r>
          </a:p>
        </p:txBody>
      </p:sp>
      <p:pic>
        <p:nvPicPr>
          <p:cNvPr id="2" name="Picture 1">
            <a:extLst>
              <a:ext uri="{FF2B5EF4-FFF2-40B4-BE49-F238E27FC236}">
                <a16:creationId xmlns:a16="http://schemas.microsoft.com/office/drawing/2014/main" id="{FE2AF497-898C-5E9C-CE7A-5C03E4A3ADB3}"/>
              </a:ext>
            </a:extLst>
          </p:cNvPr>
          <p:cNvPicPr/>
          <p:nvPr/>
        </p:nvPicPr>
        <p:blipFill rotWithShape="1">
          <a:blip r:embed="rId3" cstate="print">
            <a:extLst>
              <a:ext uri="{28A0092B-C50C-407E-A947-70E740481C1C}">
                <a14:useLocalDpi xmlns:a14="http://schemas.microsoft.com/office/drawing/2010/main" val="0"/>
              </a:ext>
            </a:extLst>
          </a:blip>
          <a:srcRect l="31473" r="35008"/>
          <a:stretch/>
        </p:blipFill>
        <p:spPr>
          <a:xfrm>
            <a:off x="262595" y="1454092"/>
            <a:ext cx="2354136" cy="5031115"/>
          </a:xfrm>
          <a:prstGeom prst="rect">
            <a:avLst/>
          </a:prstGeom>
        </p:spPr>
      </p:pic>
    </p:spTree>
    <p:extLst>
      <p:ext uri="{BB962C8B-B14F-4D97-AF65-F5344CB8AC3E}">
        <p14:creationId xmlns:p14="http://schemas.microsoft.com/office/powerpoint/2010/main" val="15520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73146"/>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2.2  A ‘state of knowledge’ literature review</a:t>
            </a:r>
          </a:p>
        </p:txBody>
      </p:sp>
      <p:sp>
        <p:nvSpPr>
          <p:cNvPr id="11" name="TextBox 10"/>
          <p:cNvSpPr txBox="1"/>
          <p:nvPr/>
        </p:nvSpPr>
        <p:spPr bwMode="auto">
          <a:xfrm>
            <a:off x="9070257" y="4351431"/>
            <a:ext cx="2378087" cy="498470"/>
          </a:xfrm>
          <a:prstGeom prst="rect">
            <a:avLst/>
          </a:prstGeom>
          <a:noFill/>
        </p:spPr>
        <p:txBody>
          <a:bodyPr>
            <a:spAutoFit/>
          </a:bodyPr>
          <a:lstStyle/>
          <a:p>
            <a:pPr algn="ctr">
              <a:lnSpc>
                <a:spcPct val="150000"/>
              </a:lnSpc>
              <a:defRPr/>
            </a:pPr>
            <a:endParaRPr lang="en-US" sz="1969">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a:extLst>
              <a:ext uri="{FF2B5EF4-FFF2-40B4-BE49-F238E27FC236}">
                <a16:creationId xmlns:a16="http://schemas.microsoft.com/office/drawing/2014/main" id="{1AD65DA7-E5B1-40E4-957F-612177E2439E}"/>
              </a:ext>
            </a:extLst>
          </p:cNvPr>
          <p:cNvSpPr txBox="1"/>
          <p:nvPr/>
        </p:nvSpPr>
        <p:spPr>
          <a:xfrm>
            <a:off x="276002" y="1148628"/>
            <a:ext cx="11639996" cy="2590653"/>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Former literature reviews that cover, at least in part, the scope the TRANSITIONS project have included:</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i="1" dirty="0">
                <a:solidFill>
                  <a:srgbClr val="00759E"/>
                </a:solidFill>
                <a:uFill>
                  <a:solidFill>
                    <a:srgbClr val="000000"/>
                  </a:solidFill>
                </a:uFill>
                <a:latin typeface="Roboto" panose="02000000000000000000" pitchFamily="2" charset="0"/>
                <a:ea typeface="Roboto" panose="02000000000000000000" pitchFamily="2" charset="0"/>
              </a:rPr>
              <a:t>Overview of public transport in Sub-Saharan Africa </a:t>
            </a:r>
            <a:r>
              <a:rPr lang="en-GB" sz="1800" dirty="0">
                <a:solidFill>
                  <a:srgbClr val="00759E"/>
                </a:solidFill>
                <a:uFill>
                  <a:solidFill>
                    <a:srgbClr val="000000"/>
                  </a:solidFill>
                </a:uFill>
                <a:latin typeface="Roboto" panose="02000000000000000000" pitchFamily="2" charset="0"/>
                <a:ea typeface="Roboto" panose="02000000000000000000" pitchFamily="2" charset="0"/>
              </a:rPr>
              <a:t>(Trans-Africa Consortium 2008); and </a:t>
            </a:r>
          </a:p>
          <a:p>
            <a:pPr marL="285750" marR="0" indent="-285750" algn="l" defTabSz="914353" rtl="0" fontAlgn="auto" hangingPunct="0">
              <a:lnSpc>
                <a:spcPct val="100000"/>
              </a:lnSpc>
              <a:spcBef>
                <a:spcPts val="0"/>
              </a:spcBef>
              <a:spcAft>
                <a:spcPts val="1200"/>
              </a:spcAft>
              <a:buClrTx/>
              <a:buSzTx/>
              <a:buFont typeface="Arial" panose="020B0604020202020204" pitchFamily="34" charset="0"/>
              <a:buChar char="•"/>
              <a:tabLst/>
            </a:pPr>
            <a:r>
              <a:rPr lang="en-GB" sz="1800" i="1" dirty="0">
                <a:solidFill>
                  <a:srgbClr val="00759E"/>
                </a:solidFill>
                <a:uFill>
                  <a:solidFill>
                    <a:srgbClr val="000000"/>
                  </a:solidFill>
                </a:uFill>
                <a:latin typeface="Roboto" panose="02000000000000000000" pitchFamily="2" charset="0"/>
                <a:ea typeface="Roboto" panose="02000000000000000000" pitchFamily="2" charset="0"/>
              </a:rPr>
              <a:t>Mobility and access in Sub-Saharan Africa cities: The state of knowledge and research environments</a:t>
            </a:r>
            <a:r>
              <a:rPr lang="en-GB" sz="1800" dirty="0">
                <a:solidFill>
                  <a:srgbClr val="00759E"/>
                </a:solidFill>
                <a:uFill>
                  <a:solidFill>
                    <a:srgbClr val="000000"/>
                  </a:solidFill>
                </a:uFill>
                <a:latin typeface="Roboto" panose="02000000000000000000" pitchFamily="2" charset="0"/>
                <a:ea typeface="Roboto" panose="02000000000000000000" pitchFamily="2" charset="0"/>
              </a:rPr>
              <a:t> (Behrens et al. 2015)</a:t>
            </a:r>
          </a:p>
          <a:p>
            <a:pPr marR="0" algn="l" defTabSz="914353" rtl="0" fontAlgn="auto" hangingPunct="0">
              <a:lnSpc>
                <a:spcPct val="100000"/>
              </a:lnSpc>
              <a:spcBef>
                <a:spcPts val="0"/>
              </a:spcBef>
              <a:spcAft>
                <a:spcPts val="1200"/>
              </a:spcAft>
              <a:buClrTx/>
              <a:buSzTx/>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Alongside these, the topic has been covered in global reviews of informal transport literature, but it was considered that an update was warranted. This view was validated by the results, which showed that interest in this topic, and numbers of research and other publications, have surged over the last ten years. </a:t>
            </a:r>
          </a:p>
        </p:txBody>
      </p:sp>
      <p:pic>
        <p:nvPicPr>
          <p:cNvPr id="4" name="Picture 3">
            <a:extLst>
              <a:ext uri="{FF2B5EF4-FFF2-40B4-BE49-F238E27FC236}">
                <a16:creationId xmlns:a16="http://schemas.microsoft.com/office/drawing/2014/main" id="{5EF96D79-910A-E111-A56A-A2ED1F8B74D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5759" y="3792162"/>
            <a:ext cx="7577429" cy="3018743"/>
          </a:xfrm>
          <a:prstGeom prst="rect">
            <a:avLst/>
          </a:prstGeom>
          <a:noFill/>
          <a:ln>
            <a:noFill/>
          </a:ln>
        </p:spPr>
      </p:pic>
      <p:sp>
        <p:nvSpPr>
          <p:cNvPr id="2" name="TextBox 1">
            <a:extLst>
              <a:ext uri="{FF2B5EF4-FFF2-40B4-BE49-F238E27FC236}">
                <a16:creationId xmlns:a16="http://schemas.microsoft.com/office/drawing/2014/main" id="{FF9B15AE-49F6-57DD-88A4-B883CD999728}"/>
              </a:ext>
            </a:extLst>
          </p:cNvPr>
          <p:cNvSpPr txBox="1"/>
          <p:nvPr/>
        </p:nvSpPr>
        <p:spPr>
          <a:xfrm>
            <a:off x="327033" y="4165599"/>
            <a:ext cx="2009768" cy="1901372"/>
          </a:xfrm>
          <a:prstGeom prst="rect">
            <a:avLst/>
          </a:prstGeom>
          <a:solidFill>
            <a:schemeClr val="bg1"/>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Number of informal </a:t>
            </a:r>
            <a:r>
              <a:rPr lang="en-GB" sz="1400" b="1" dirty="0">
                <a:solidFill>
                  <a:srgbClr val="00759E"/>
                </a:solidFill>
                <a:uFill>
                  <a:solidFill>
                    <a:srgbClr val="000000"/>
                  </a:solidFill>
                </a:uFill>
                <a:latin typeface="Roboto" panose="02000000000000000000" pitchFamily="2" charset="0"/>
                <a:ea typeface="Roboto" panose="02000000000000000000" pitchFamily="2" charset="0"/>
              </a:rPr>
              <a:t>t</a:t>
            </a: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ransport publications per year (reviewed for TRANSITIONS)</a:t>
            </a:r>
          </a:p>
        </p:txBody>
      </p:sp>
    </p:spTree>
    <p:extLst>
      <p:ext uri="{BB962C8B-B14F-4D97-AF65-F5344CB8AC3E}">
        <p14:creationId xmlns:p14="http://schemas.microsoft.com/office/powerpoint/2010/main" val="209906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12192000" cy="1054975"/>
          </a:xfrm>
          <a:prstGeom prst="rect">
            <a:avLst/>
          </a:prstGeom>
          <a:solidFill>
            <a:srgbClr val="0093CA"/>
          </a:solidFill>
          <a:ln>
            <a:noFill/>
          </a:ln>
        </p:spPr>
        <p:style>
          <a:lnRef idx="2">
            <a:schemeClr val="accent1">
              <a:shade val="50000"/>
            </a:schemeClr>
          </a:lnRef>
          <a:fillRef idx="1">
            <a:schemeClr val="accent1"/>
          </a:fillRef>
          <a:effectRef idx="0">
            <a:schemeClr val="accent1"/>
          </a:effectRef>
          <a:fontRef idx="minor">
            <a:schemeClr val="lt1"/>
          </a:fontRef>
        </p:style>
        <p:txBody>
          <a:bodyPr lIns="150063" tIns="75031" rIns="150063" bIns="75031" anchor="ctr"/>
          <a:lstStyle/>
          <a:p>
            <a:pPr algn="ctr">
              <a:defRPr/>
            </a:pPr>
            <a:endParaRPr lang="en-US" sz="2022"/>
          </a:p>
        </p:txBody>
      </p:sp>
      <p:sp>
        <p:nvSpPr>
          <p:cNvPr id="3" name="TextBox 12"/>
          <p:cNvSpPr txBox="1">
            <a:spLocks noChangeArrowheads="1"/>
          </p:cNvSpPr>
          <p:nvPr/>
        </p:nvSpPr>
        <p:spPr bwMode="auto">
          <a:xfrm>
            <a:off x="275340" y="273146"/>
            <a:ext cx="11916660" cy="58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75031" rIns="150063" bIns="75031">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solidFill>
                  <a:schemeClr val="bg1"/>
                </a:solidFill>
                <a:latin typeface="Nunito ExtraBold" panose="00000900000000000000" pitchFamily="2" charset="0"/>
                <a:cs typeface="Arial"/>
              </a:rPr>
              <a:t>2.3  A ‘state of knowledge’ literature review</a:t>
            </a:r>
          </a:p>
        </p:txBody>
      </p:sp>
      <p:sp>
        <p:nvSpPr>
          <p:cNvPr id="5" name="TextBox 4">
            <a:extLst>
              <a:ext uri="{FF2B5EF4-FFF2-40B4-BE49-F238E27FC236}">
                <a16:creationId xmlns:a16="http://schemas.microsoft.com/office/drawing/2014/main" id="{1AD65DA7-E5B1-40E4-957F-612177E2439E}"/>
              </a:ext>
            </a:extLst>
          </p:cNvPr>
          <p:cNvSpPr txBox="1"/>
          <p:nvPr/>
        </p:nvSpPr>
        <p:spPr>
          <a:xfrm>
            <a:off x="275340" y="1172480"/>
            <a:ext cx="11639996" cy="2590653"/>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literature review was based on nine thematic searches (that yielded 322 publications) and six case city searches (yielding 128 publications). Alongside the five TRANSITIONS case cities referred to previously, the city of Harare was also covered by the literature review.  </a:t>
            </a:r>
          </a:p>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As shown in the figures, topics such as ‘regulatory frameworks’ and IPT ‘operating practices’ have received relatively more attention, in comparison to the themes of ‘environmental externalities’ and ‘gender and inclusion’. Research activities tend also to have focussed around certain cities, including Cape Town, Nairobi and Accra.</a:t>
            </a:r>
          </a:p>
        </p:txBody>
      </p:sp>
      <p:pic>
        <p:nvPicPr>
          <p:cNvPr id="7" name="Picture 6">
            <a:extLst>
              <a:ext uri="{FF2B5EF4-FFF2-40B4-BE49-F238E27FC236}">
                <a16:creationId xmlns:a16="http://schemas.microsoft.com/office/drawing/2014/main" id="{9CA19930-F396-879D-4CC1-273763EBB4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187" b="17292"/>
          <a:stretch/>
        </p:blipFill>
        <p:spPr bwMode="auto">
          <a:xfrm>
            <a:off x="4838261" y="3247266"/>
            <a:ext cx="3941318" cy="327392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E9AE169-5BAB-F1AF-4486-3126488638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514" t="8482" r="8854" b="6250"/>
          <a:stretch/>
        </p:blipFill>
        <p:spPr bwMode="auto">
          <a:xfrm>
            <a:off x="304111" y="3180512"/>
            <a:ext cx="4352931" cy="3332259"/>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81B562AA-CF3E-10C2-CB6B-7E516644B0F3}"/>
              </a:ext>
            </a:extLst>
          </p:cNvPr>
          <p:cNvSpPr txBox="1"/>
          <p:nvPr/>
        </p:nvSpPr>
        <p:spPr>
          <a:xfrm>
            <a:off x="9101757" y="3209540"/>
            <a:ext cx="2714395" cy="1891965"/>
          </a:xfrm>
          <a:prstGeom prst="rect">
            <a:avLst/>
          </a:prstGeom>
          <a:solidFill>
            <a:schemeClr val="bg1">
              <a:alpha val="76000"/>
            </a:schemeClr>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noAutofit/>
          </a:bodyPr>
          <a:lstStyle/>
          <a:p>
            <a:pPr marL="0" marR="0" indent="0" algn="l" defTabSz="914353" rtl="0" fontAlgn="auto" hangingPunct="0">
              <a:lnSpc>
                <a:spcPct val="100000"/>
              </a:lnSpc>
              <a:spcBef>
                <a:spcPts val="0"/>
              </a:spcBef>
              <a:spcAft>
                <a:spcPts val="1200"/>
              </a:spcAft>
              <a:buClrTx/>
              <a:buSzTx/>
              <a:buFontTx/>
              <a:buNone/>
              <a:tabLst/>
            </a:pPr>
            <a:r>
              <a:rPr lang="en-GB" sz="1800" dirty="0">
                <a:solidFill>
                  <a:srgbClr val="00759E"/>
                </a:solidFill>
                <a:uFill>
                  <a:solidFill>
                    <a:srgbClr val="000000"/>
                  </a:solidFill>
                </a:uFill>
                <a:latin typeface="Roboto" panose="02000000000000000000" pitchFamily="2" charset="0"/>
                <a:ea typeface="Roboto" panose="02000000000000000000" pitchFamily="2" charset="0"/>
              </a:rPr>
              <a:t>The full literature review ‘Compendium Report’, that includes a summary of findings by topic, can be downloaded from the </a:t>
            </a:r>
            <a:r>
              <a:rPr lang="en-GB" sz="1800" dirty="0">
                <a:solidFill>
                  <a:srgbClr val="00759E"/>
                </a:solidFill>
                <a:uFill>
                  <a:solidFill>
                    <a:srgbClr val="000000"/>
                  </a:solidFill>
                </a:u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HVT website</a:t>
            </a:r>
            <a:r>
              <a:rPr lang="en-GB" sz="1800" dirty="0">
                <a:solidFill>
                  <a:srgbClr val="00759E"/>
                </a:solidFill>
                <a:uFill>
                  <a:solidFill>
                    <a:srgbClr val="000000"/>
                  </a:solidFill>
                </a:uFill>
                <a:latin typeface="Roboto" panose="02000000000000000000" pitchFamily="2" charset="0"/>
                <a:ea typeface="Roboto" panose="02000000000000000000" pitchFamily="2" charset="0"/>
              </a:rPr>
              <a:t>.</a:t>
            </a:r>
          </a:p>
        </p:txBody>
      </p:sp>
      <p:sp>
        <p:nvSpPr>
          <p:cNvPr id="2" name="TextBox 1">
            <a:extLst>
              <a:ext uri="{FF2B5EF4-FFF2-40B4-BE49-F238E27FC236}">
                <a16:creationId xmlns:a16="http://schemas.microsoft.com/office/drawing/2014/main" id="{2E7E71C9-2433-3A35-3B18-6E26A580B036}"/>
              </a:ext>
            </a:extLst>
          </p:cNvPr>
          <p:cNvSpPr txBox="1"/>
          <p:nvPr/>
        </p:nvSpPr>
        <p:spPr>
          <a:xfrm>
            <a:off x="6808920" y="3115247"/>
            <a:ext cx="1930400" cy="369330"/>
          </a:xfrm>
          <a:prstGeom prst="rect">
            <a:avLst/>
          </a:prstGeom>
          <a:solidFill>
            <a:schemeClr val="bg1"/>
          </a:solid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r" defTabSz="914353"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rgbClr val="000000"/>
                </a:solidFill>
                <a:effectLst/>
                <a:uFill>
                  <a:solidFill>
                    <a:srgbClr val="000000"/>
                  </a:solidFill>
                </a:uFill>
                <a:latin typeface="Roboto" panose="02000000000000000000" pitchFamily="2" charset="0"/>
                <a:ea typeface="Roboto" panose="02000000000000000000" pitchFamily="2" charset="0"/>
                <a:sym typeface="Calibri"/>
              </a:rPr>
              <a:t>Number of publications</a:t>
            </a:r>
          </a:p>
        </p:txBody>
      </p:sp>
      <p:sp>
        <p:nvSpPr>
          <p:cNvPr id="4" name="TextBox 3">
            <a:extLst>
              <a:ext uri="{FF2B5EF4-FFF2-40B4-BE49-F238E27FC236}">
                <a16:creationId xmlns:a16="http://schemas.microsoft.com/office/drawing/2014/main" id="{63DD00F8-57C9-6FBE-C8DC-7A23C4F2DA81}"/>
              </a:ext>
            </a:extLst>
          </p:cNvPr>
          <p:cNvSpPr txBox="1"/>
          <p:nvPr/>
        </p:nvSpPr>
        <p:spPr>
          <a:xfrm>
            <a:off x="275340" y="6270559"/>
            <a:ext cx="2090489" cy="410479"/>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Publication research themes (%)</a:t>
            </a:r>
          </a:p>
        </p:txBody>
      </p:sp>
      <p:sp>
        <p:nvSpPr>
          <p:cNvPr id="6" name="TextBox 5">
            <a:extLst>
              <a:ext uri="{FF2B5EF4-FFF2-40B4-BE49-F238E27FC236}">
                <a16:creationId xmlns:a16="http://schemas.microsoft.com/office/drawing/2014/main" id="{97F31B9F-EDD0-A431-3DFC-32B93FA32BB7}"/>
              </a:ext>
            </a:extLst>
          </p:cNvPr>
          <p:cNvSpPr txBox="1"/>
          <p:nvPr/>
        </p:nvSpPr>
        <p:spPr>
          <a:xfrm>
            <a:off x="4571137" y="6255852"/>
            <a:ext cx="1662533" cy="410479"/>
          </a:xfrm>
          <a:prstGeom prst="rect">
            <a:avLst/>
          </a:prstGeom>
          <a:noFill/>
          <a:ln w="254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noAutofit/>
          </a:bodyPr>
          <a:lstStyle/>
          <a:p>
            <a:pPr marL="0" marR="0" indent="0" algn="l" defTabSz="914353" rtl="0" fontAlgn="auto"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759E"/>
                </a:solidFill>
                <a:effectLst/>
                <a:uFill>
                  <a:solidFill>
                    <a:srgbClr val="000000"/>
                  </a:solidFill>
                </a:uFill>
                <a:latin typeface="Roboto" panose="02000000000000000000" pitchFamily="2" charset="0"/>
                <a:ea typeface="Roboto" panose="02000000000000000000" pitchFamily="2" charset="0"/>
                <a:sym typeface="Calibri"/>
              </a:rPr>
              <a:t>Geographic focus of research</a:t>
            </a:r>
          </a:p>
        </p:txBody>
      </p:sp>
    </p:spTree>
    <p:extLst>
      <p:ext uri="{BB962C8B-B14F-4D97-AF65-F5344CB8AC3E}">
        <p14:creationId xmlns:p14="http://schemas.microsoft.com/office/powerpoint/2010/main" val="34533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efault">
  <a:themeElements>
    <a:clrScheme name="Custom 3">
      <a:dk1>
        <a:srgbClr val="000000"/>
      </a:dk1>
      <a:lt1>
        <a:srgbClr val="FFFFFF"/>
      </a:lt1>
      <a:dk2>
        <a:srgbClr val="808285"/>
      </a:dk2>
      <a:lt2>
        <a:srgbClr val="5F6062"/>
      </a:lt2>
      <a:accent1>
        <a:srgbClr val="0093CA"/>
      </a:accent1>
      <a:accent2>
        <a:srgbClr val="A5D0A1"/>
      </a:accent2>
      <a:accent3>
        <a:srgbClr val="58595B"/>
      </a:accent3>
      <a:accent4>
        <a:srgbClr val="C77649"/>
      </a:accent4>
      <a:accent5>
        <a:srgbClr val="E41F26"/>
      </a:accent5>
      <a:accent6>
        <a:srgbClr val="70AD47"/>
      </a:accent6>
      <a:hlink>
        <a:srgbClr val="0000FF"/>
      </a:hlink>
      <a:folHlink>
        <a:srgbClr val="FF00FF"/>
      </a:folHlink>
    </a:clrScheme>
    <a:fontScheme name="Default">
      <a:majorFont>
        <a:latin typeface="Helvetica"/>
        <a:ea typeface="Helvetica"/>
        <a:cs typeface="Helvetica"/>
      </a:majorFont>
      <a:minorFont>
        <a:latin typeface="Calibri Light"/>
        <a:ea typeface="Calibri Light"/>
        <a:cs typeface="Calibri Ligh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miter lim="800000"/>
        </a:ln>
        <a:effectLst/>
      </a:spPr>
      <a:bodyPr rot="0" spcFirstLastPara="1" vertOverflow="overflow" horzOverflow="overflow" vert="horz" wrap="square" lIns="91439" tIns="91439" rIns="91439" bIns="91439" numCol="1" spcCol="38100" rtlCol="0" anchor="ctr">
        <a:spAutoFit/>
      </a:bodyPr>
      <a:lstStyle>
        <a:defPPr marL="0" marR="0" indent="0" algn="l" defTabSz="914353"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91439" tIns="91439" rIns="91439" bIns="91439" numCol="1" spcCol="38100" rtlCol="0" anchor="t">
        <a:spAutoFit/>
      </a:bodyPr>
      <a:lstStyle>
        <a:defPPr marL="0" marR="0" indent="0" algn="l" defTabSz="914353"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Calibri Light"/>
        <a:ea typeface="Calibri Light"/>
        <a:cs typeface="Calibri Light"/>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miter lim="800000"/>
        </a:ln>
        <a:effectLst/>
      </a:spPr>
      <a:bodyPr rot="0" spcFirstLastPara="1" vertOverflow="overflow" horzOverflow="overflow" vert="horz" wrap="square" lIns="91439" tIns="91439" rIns="91439" bIns="91439" numCol="1" spcCol="38100" rtlCol="0" anchor="ctr">
        <a:spAutoFit/>
      </a:bodyPr>
      <a:lstStyle>
        <a:defPPr marL="0" marR="0" indent="0" algn="l" defTabSz="914353"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91439" tIns="91439" rIns="91439" bIns="91439" numCol="1" spcCol="38100" rtlCol="0" anchor="t">
        <a:spAutoFit/>
      </a:bodyPr>
      <a:lstStyle>
        <a:defPPr marL="0" marR="0" indent="0" algn="l" defTabSz="914353"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
              <a:solidFill>
                <a:srgbClr val="000000"/>
              </a:solidFill>
            </a:uFill>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umber xmlns="186f895a-ce51-4eda-b972-2d0581250b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11D911511B70469EDEBD7B4EE57176" ma:contentTypeVersion="14" ma:contentTypeDescription="Create a new document." ma:contentTypeScope="" ma:versionID="785e678de43d674f3969e726ab47c5ee">
  <xsd:schema xmlns:xsd="http://www.w3.org/2001/XMLSchema" xmlns:xs="http://www.w3.org/2001/XMLSchema" xmlns:p="http://schemas.microsoft.com/office/2006/metadata/properties" xmlns:ns2="186f895a-ce51-4eda-b972-2d0581250b31" xmlns:ns3="9e335999-7695-41fb-891f-264706761ade" targetNamespace="http://schemas.microsoft.com/office/2006/metadata/properties" ma:root="true" ma:fieldsID="e49ce0516b6f1299b792c0e2e5ed370d" ns2:_="" ns3:_="">
    <xsd:import namespace="186f895a-ce51-4eda-b972-2d0581250b31"/>
    <xsd:import namespace="9e335999-7695-41fb-891f-264706761a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f895a-ce51-4eda-b972-2d0581250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Number" ma:index="21" nillable="true" ma:displayName="Number" ma:decimals="0" ma:format="Dropdown" ma:internalName="Numb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e335999-7695-41fb-891f-264706761a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7079C3-BFA5-4158-89C4-E87D0161B8D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4e3f424-cd87-41ef-9bdf-3d74d31886b0"/>
    <ds:schemaRef ds:uri="http://www.w3.org/XML/1998/namespace"/>
    <ds:schemaRef ds:uri="186f895a-ce51-4eda-b972-2d0581250b31"/>
  </ds:schemaRefs>
</ds:datastoreItem>
</file>

<file path=customXml/itemProps2.xml><?xml version="1.0" encoding="utf-8"?>
<ds:datastoreItem xmlns:ds="http://schemas.openxmlformats.org/officeDocument/2006/customXml" ds:itemID="{C2684DBF-00AC-4B5E-B129-09164F365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f895a-ce51-4eda-b972-2d0581250b31"/>
    <ds:schemaRef ds:uri="9e335999-7695-41fb-891f-264706761a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E74D84-71BF-4427-861F-D0BFD6379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3132</TotalTime>
  <Words>5251</Words>
  <Application>Microsoft Office PowerPoint</Application>
  <PresentationFormat>Widescreen</PresentationFormat>
  <Paragraphs>354</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Open Sans Light</vt:lpstr>
      <vt:lpstr>Avenir Book</vt:lpstr>
      <vt:lpstr>Roboto</vt:lpstr>
      <vt:lpstr>Calibri</vt:lpstr>
      <vt:lpstr>Nunito ExtraBold</vt:lpstr>
      <vt:lpstr>Arial</vt:lpstr>
      <vt:lpstr>Georgia</vt:lpstr>
      <vt:lpstr>Calibri Light</vt:lpstr>
      <vt:lpstr>Symbol</vt:lpstr>
      <vt:lpstr>Default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Walker</dc:creator>
  <cp:lastModifiedBy>Timothy Durant</cp:lastModifiedBy>
  <cp:revision>59</cp:revision>
  <cp:lastPrinted>2020-03-06T13:40:20Z</cp:lastPrinted>
  <dcterms:modified xsi:type="dcterms:W3CDTF">2023-02-15T10:47:15Z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0x010100E911D911511B70469EDEBD7B4EE57176</vt:lpwstr>
  </property>
</Properties>
</file>